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59" r:id="rId4"/>
    <p:sldMasterId id="2147483662" r:id="rId5"/>
    <p:sldMasterId id="2147483664" r:id="rId6"/>
    <p:sldMasterId id="2147483676" r:id="rId7"/>
    <p:sldMasterId id="2147483680" r:id="rId8"/>
  </p:sldMasterIdLst>
  <p:notesMasterIdLst>
    <p:notesMasterId r:id="rId10"/>
  </p:notesMasterIdLst>
  <p:handoutMasterIdLst>
    <p:handoutMasterId r:id="rId116"/>
  </p:handoutMasterIdLst>
  <p:sldIdLst>
    <p:sldId id="261" r:id="rId9"/>
    <p:sldId id="4583" r:id="rId11"/>
    <p:sldId id="4586" r:id="rId12"/>
    <p:sldId id="4724" r:id="rId13"/>
    <p:sldId id="263" r:id="rId14"/>
    <p:sldId id="4690" r:id="rId15"/>
    <p:sldId id="4689" r:id="rId16"/>
    <p:sldId id="4691" r:id="rId17"/>
    <p:sldId id="4749" r:id="rId18"/>
    <p:sldId id="4664" r:id="rId19"/>
    <p:sldId id="4692" r:id="rId20"/>
    <p:sldId id="4693" r:id="rId21"/>
    <p:sldId id="4665" r:id="rId22"/>
    <p:sldId id="4694" r:id="rId23"/>
    <p:sldId id="4695" r:id="rId24"/>
    <p:sldId id="4696" r:id="rId25"/>
    <p:sldId id="4725" r:id="rId26"/>
    <p:sldId id="4726" r:id="rId27"/>
    <p:sldId id="4727" r:id="rId28"/>
    <p:sldId id="4732" r:id="rId29"/>
    <p:sldId id="4733" r:id="rId30"/>
    <p:sldId id="4734" r:id="rId31"/>
    <p:sldId id="4735" r:id="rId32"/>
    <p:sldId id="4736" r:id="rId33"/>
    <p:sldId id="4737" r:id="rId34"/>
    <p:sldId id="4738" r:id="rId35"/>
    <p:sldId id="4587" r:id="rId36"/>
    <p:sldId id="4728" r:id="rId37"/>
    <p:sldId id="4753" r:id="rId38"/>
    <p:sldId id="4754" r:id="rId39"/>
    <p:sldId id="4755" r:id="rId40"/>
    <p:sldId id="4756" r:id="rId41"/>
    <p:sldId id="4757" r:id="rId42"/>
    <p:sldId id="4758" r:id="rId43"/>
    <p:sldId id="4759" r:id="rId44"/>
    <p:sldId id="4760" r:id="rId45"/>
    <p:sldId id="4750" r:id="rId46"/>
    <p:sldId id="4761" r:id="rId47"/>
    <p:sldId id="4762" r:id="rId48"/>
    <p:sldId id="4763" r:id="rId49"/>
    <p:sldId id="4751" r:id="rId50"/>
    <p:sldId id="4697" r:id="rId51"/>
    <p:sldId id="4699" r:id="rId52"/>
    <p:sldId id="4698" r:id="rId53"/>
    <p:sldId id="4668" r:id="rId54"/>
    <p:sldId id="4700" r:id="rId55"/>
    <p:sldId id="4701" r:id="rId56"/>
    <p:sldId id="4671" r:id="rId57"/>
    <p:sldId id="4702" r:id="rId58"/>
    <p:sldId id="4703" r:id="rId59"/>
    <p:sldId id="4740" r:id="rId60"/>
    <p:sldId id="4739" r:id="rId61"/>
    <p:sldId id="4741" r:id="rId62"/>
    <p:sldId id="4742" r:id="rId63"/>
    <p:sldId id="4743" r:id="rId64"/>
    <p:sldId id="4744" r:id="rId65"/>
    <p:sldId id="4745" r:id="rId66"/>
    <p:sldId id="4746" r:id="rId67"/>
    <p:sldId id="4747" r:id="rId68"/>
    <p:sldId id="4748" r:id="rId69"/>
    <p:sldId id="4778" r:id="rId70"/>
    <p:sldId id="4779" r:id="rId71"/>
    <p:sldId id="4780" r:id="rId72"/>
    <p:sldId id="4781" r:id="rId73"/>
    <p:sldId id="4782" r:id="rId74"/>
    <p:sldId id="4783" r:id="rId75"/>
    <p:sldId id="4784" r:id="rId76"/>
    <p:sldId id="4729" r:id="rId77"/>
    <p:sldId id="4730" r:id="rId78"/>
    <p:sldId id="4731" r:id="rId79"/>
    <p:sldId id="4588" r:id="rId80"/>
    <p:sldId id="4764" r:id="rId81"/>
    <p:sldId id="4765" r:id="rId82"/>
    <p:sldId id="4766" r:id="rId83"/>
    <p:sldId id="4767" r:id="rId84"/>
    <p:sldId id="4768" r:id="rId85"/>
    <p:sldId id="4704" r:id="rId86"/>
    <p:sldId id="4655" r:id="rId87"/>
    <p:sldId id="4675" r:id="rId88"/>
    <p:sldId id="4707" r:id="rId89"/>
    <p:sldId id="4708" r:id="rId90"/>
    <p:sldId id="4680" r:id="rId91"/>
    <p:sldId id="4709" r:id="rId92"/>
    <p:sldId id="4710" r:id="rId93"/>
    <p:sldId id="4711" r:id="rId94"/>
    <p:sldId id="4712" r:id="rId95"/>
    <p:sldId id="4713" r:id="rId96"/>
    <p:sldId id="4714" r:id="rId97"/>
    <p:sldId id="4770" r:id="rId98"/>
    <p:sldId id="4643" r:id="rId99"/>
    <p:sldId id="4777" r:id="rId100"/>
    <p:sldId id="4774" r:id="rId101"/>
    <p:sldId id="4776" r:id="rId102"/>
    <p:sldId id="4715" r:id="rId103"/>
    <p:sldId id="4716" r:id="rId104"/>
    <p:sldId id="4718" r:id="rId105"/>
    <p:sldId id="4719" r:id="rId106"/>
    <p:sldId id="4720" r:id="rId107"/>
    <p:sldId id="4721" r:id="rId108"/>
    <p:sldId id="4775" r:id="rId109"/>
    <p:sldId id="4722" r:id="rId110"/>
    <p:sldId id="4723" r:id="rId111"/>
    <p:sldId id="4771" r:id="rId112"/>
    <p:sldId id="4772" r:id="rId113"/>
    <p:sldId id="4773" r:id="rId114"/>
    <p:sldId id="4585" r:id="rId115"/>
  </p:sldIdLst>
  <p:sldSz cx="12192000" cy="6858000"/>
  <p:notesSz cx="6858000" cy="9144000"/>
  <p:custDataLst>
    <p:tags r:id="rId1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152" userDrawn="1">
          <p15:clr>
            <a:srgbClr val="A4A3A4"/>
          </p15:clr>
        </p15:guide>
        <p15:guide id="2"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282F"/>
    <a:srgbClr val="9D1223"/>
    <a:srgbClr val="ECCDCF"/>
    <a:srgbClr val="DBA1A4"/>
    <a:srgbClr val="C6686D"/>
    <a:srgbClr val="C86E72"/>
    <a:srgbClr val="CB2F36"/>
    <a:srgbClr val="D6D6D6"/>
    <a:srgbClr val="C6C6CB"/>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08" autoAdjust="0"/>
    <p:restoredTop sz="77684" autoAdjust="0"/>
  </p:normalViewPr>
  <p:slideViewPr>
    <p:cSldViewPr snapToGrid="0" showGuides="1">
      <p:cViewPr varScale="1">
        <p:scale>
          <a:sx n="75" d="100"/>
          <a:sy n="75" d="100"/>
        </p:scale>
        <p:origin x="366" y="-51"/>
      </p:cViewPr>
      <p:guideLst>
        <p:guide pos="7152"/>
        <p:guide orient="horz" pos="2160"/>
      </p:guideLst>
    </p:cSldViewPr>
  </p:slideViewPr>
  <p:notesTextViewPr>
    <p:cViewPr>
      <p:scale>
        <a:sx n="1" d="1"/>
        <a:sy n="1" d="1"/>
      </p:scale>
      <p:origin x="0" y="0"/>
    </p:cViewPr>
  </p:notesTextViewPr>
  <p:sorterViewPr>
    <p:cViewPr>
      <p:scale>
        <a:sx n="20" d="100"/>
        <a:sy n="20" d="100"/>
      </p:scale>
      <p:origin x="0" y="0"/>
    </p:cViewPr>
  </p:sorterViewPr>
  <p:notesViewPr>
    <p:cSldViewPr snapToGrid="0">
      <p:cViewPr varScale="1">
        <p:scale>
          <a:sx n="52" d="100"/>
          <a:sy n="52" d="100"/>
        </p:scale>
        <p:origin x="2010" y="9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1" Type="http://schemas.openxmlformats.org/officeDocument/2006/relationships/tags" Target="tags/tag294.xml"/><Relationship Id="rId120" Type="http://schemas.openxmlformats.org/officeDocument/2006/relationships/commentAuthors" Target="commentAuthors.xml"/><Relationship Id="rId12" Type="http://schemas.openxmlformats.org/officeDocument/2006/relationships/slide" Target="slides/slide3.xml"/><Relationship Id="rId119" Type="http://schemas.openxmlformats.org/officeDocument/2006/relationships/tableStyles" Target="tableStyles.xml"/><Relationship Id="rId118" Type="http://schemas.openxmlformats.org/officeDocument/2006/relationships/viewProps" Target="viewProps.xml"/><Relationship Id="rId117" Type="http://schemas.openxmlformats.org/officeDocument/2006/relationships/presProps" Target="presProps.xml"/><Relationship Id="rId116" Type="http://schemas.openxmlformats.org/officeDocument/2006/relationships/handoutMaster" Target="handoutMasters/handoutMaster1.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slide" Target="slides/slide2.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166F4C-0773-43AF-A8B5-45322531665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64E415-1D8E-4A71-9047-1736A67BB3D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E9D6F-7F89-4AED-92D3-64DA3964D88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55494-7648-45E6-8BAF-45D7BA39012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228600" indent="-228600">
              <a:buAutoNum type="arabicPeriod"/>
            </a:pPr>
            <a:r>
              <a:rPr lang="zh-CN" altLang="en-US" dirty="0"/>
              <a:t>技术选型与业务需求脱节：“就像买鞋不量脚”，鞋再贵也不合脚。</a:t>
            </a:r>
            <a:r>
              <a:rPr lang="zh-CN" altLang="en-US" b="1" dirty="0"/>
              <a:t>银行案例</a:t>
            </a:r>
            <a:r>
              <a:rPr lang="zh-CN" altLang="en-US" dirty="0"/>
              <a:t>：某商业银行为提高客户满意度，盲目引入聊天机器人，却忽视其客服场景涉及金融咨询的专业性，结果客户满意度反而下降。</a:t>
            </a:r>
            <a:endParaRPr lang="en-US" altLang="zh-CN" dirty="0"/>
          </a:p>
          <a:p>
            <a:pPr marL="228600" indent="-228600">
              <a:buAutoNum type="arabicPeriod"/>
            </a:pPr>
            <a:r>
              <a:rPr lang="zh-CN" altLang="en-US" dirty="0"/>
              <a:t>数据质量与治理不完善：“喂模型的数据就像喂孩子的食物”，如果数据不干净、不新鲜，模型“身体”再强也难健康成长。</a:t>
            </a:r>
            <a:r>
              <a:rPr lang="zh-CN" altLang="en-US" b="1" dirty="0"/>
              <a:t>智慧城市案例</a:t>
            </a:r>
            <a:r>
              <a:rPr lang="zh-CN" altLang="en-US" dirty="0"/>
              <a:t>：多个政府部门的数据不互通，交通</a:t>
            </a:r>
            <a:r>
              <a:rPr lang="en-US" altLang="zh-CN" dirty="0"/>
              <a:t>AI</a:t>
            </a:r>
            <a:r>
              <a:rPr lang="zh-CN" altLang="en-US" dirty="0"/>
              <a:t>系统无法整合实时路况与公共出行信息，导致预测拥堵失准。</a:t>
            </a:r>
            <a:endParaRPr lang="en-US" altLang="zh-CN" dirty="0"/>
          </a:p>
          <a:p>
            <a:pPr marL="228600" indent="-228600">
              <a:buAutoNum type="arabicPeriod"/>
            </a:pPr>
            <a:r>
              <a:rPr lang="zh-CN" altLang="en-US" dirty="0"/>
              <a:t>组织架构与业务流程不适应：“像在马车上装发动机”</a:t>
            </a:r>
            <a:r>
              <a:rPr lang="en-US" altLang="zh-CN" dirty="0"/>
              <a:t>——</a:t>
            </a:r>
            <a:r>
              <a:rPr lang="zh-CN" altLang="en-US" dirty="0"/>
              <a:t>如果组织流程不变革，</a:t>
            </a:r>
            <a:r>
              <a:rPr lang="en-US" altLang="zh-CN" dirty="0"/>
              <a:t>AI</a:t>
            </a:r>
            <a:r>
              <a:rPr lang="zh-CN" altLang="en-US" dirty="0"/>
              <a:t>也只能被“绑着跑”。</a:t>
            </a:r>
            <a:r>
              <a:rPr lang="zh-CN" altLang="en-US" b="1" dirty="0"/>
              <a:t>保险行业案例</a:t>
            </a:r>
            <a:r>
              <a:rPr lang="zh-CN" altLang="en-US" dirty="0"/>
              <a:t>：</a:t>
            </a:r>
            <a:r>
              <a:rPr lang="en-US" altLang="zh-CN" dirty="0"/>
              <a:t>AI</a:t>
            </a:r>
            <a:r>
              <a:rPr lang="zh-CN" altLang="en-US" dirty="0"/>
              <a:t>理赔系统能自动识别图片并判断事故责任，但部门仍坚持人工复核，导致流程重复、</a:t>
            </a:r>
            <a:r>
              <a:rPr lang="en-US" altLang="zh-CN" dirty="0"/>
              <a:t>AI</a:t>
            </a:r>
            <a:r>
              <a:rPr lang="zh-CN" altLang="en-US" dirty="0"/>
              <a:t>无法落地。</a:t>
            </a:r>
            <a:endParaRPr lang="en-US" altLang="zh-CN" dirty="0"/>
          </a:p>
          <a:p>
            <a:pPr marL="228600" indent="-228600">
              <a:buAutoNum type="arabicPeriod"/>
            </a:pPr>
            <a:r>
              <a:rPr lang="zh-CN" altLang="en-US" dirty="0"/>
              <a:t>技术人才短缺：“</a:t>
            </a:r>
            <a:r>
              <a:rPr lang="en-US" altLang="zh-CN" dirty="0"/>
              <a:t>AI</a:t>
            </a:r>
            <a:r>
              <a:rPr lang="zh-CN" altLang="en-US" dirty="0"/>
              <a:t>像赛车，人才是驾驶员”，车再快，没有司机也跑不起来。</a:t>
            </a:r>
            <a:r>
              <a:rPr lang="zh-CN" altLang="en-US" b="1" dirty="0"/>
              <a:t>零售企业案例</a:t>
            </a:r>
            <a:r>
              <a:rPr lang="zh-CN" altLang="en-US" dirty="0"/>
              <a:t>：一家连锁超市购入智能推荐系统，但缺乏能理解算法逻辑的运营人员，导致</a:t>
            </a:r>
            <a:r>
              <a:rPr lang="en-US" altLang="zh-CN" dirty="0"/>
              <a:t>AI</a:t>
            </a:r>
            <a:r>
              <a:rPr lang="zh-CN" altLang="en-US" dirty="0"/>
              <a:t>推荐商品“南辕北辙”。</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228600" indent="-228600">
              <a:buAutoNum type="arabicPeriod"/>
            </a:pPr>
            <a:r>
              <a:rPr lang="zh-CN" altLang="en-US" dirty="0"/>
              <a:t>技术架构复杂，集成难度大。</a:t>
            </a:r>
            <a:r>
              <a:rPr lang="zh-CN" altLang="en-US" b="1" dirty="0"/>
              <a:t>案例：小米生态链企业。</a:t>
            </a:r>
            <a:r>
              <a:rPr lang="zh-CN" altLang="en-US" dirty="0"/>
              <a:t>早期华米手环、</a:t>
            </a:r>
            <a:r>
              <a:rPr lang="en-US" altLang="zh-CN" dirty="0"/>
              <a:t>Yeelight</a:t>
            </a:r>
            <a:r>
              <a:rPr lang="zh-CN" altLang="en-US" dirty="0"/>
              <a:t>灯具等各自开发系统，接口和协议不同，难以统一。结果是“灯和手环都能联网，但不能互相沟通”，数据共享困难。后来小米推出 “米家统一标准”才逐步解决这个问题。</a:t>
            </a:r>
            <a:endParaRPr lang="en-US" altLang="zh-CN" dirty="0"/>
          </a:p>
          <a:p>
            <a:pPr marL="228600" indent="-228600">
              <a:buAutoNum type="arabicPeriod"/>
            </a:pPr>
            <a:r>
              <a:rPr lang="zh-CN" altLang="en-US" dirty="0"/>
              <a:t>业务流程重构，变革阻力大。案例：银行引入智能审批系统。该行上线</a:t>
            </a:r>
            <a:r>
              <a:rPr lang="en-US" altLang="zh-CN" dirty="0"/>
              <a:t>AI</a:t>
            </a:r>
            <a:r>
              <a:rPr lang="zh-CN" altLang="en-US" dirty="0"/>
              <a:t>信贷风控模型，可自动识别风险客户。但信贷员担心“被机器替代”，主动抵触使用，导致系统上线一年后仍依赖人工审批。</a:t>
            </a:r>
            <a:endParaRPr lang="en-US" altLang="zh-CN" dirty="0"/>
          </a:p>
          <a:p>
            <a:pPr marL="228600" indent="-228600">
              <a:buAutoNum type="arabicPeriod"/>
            </a:pPr>
            <a:r>
              <a:rPr lang="zh-CN" altLang="en-US" dirty="0"/>
              <a:t>数据整合难度大。案例：小米“自有云”时期各部门各自建设云平台，结果造成“云上孤岛”</a:t>
            </a:r>
            <a:r>
              <a:rPr lang="en-US" altLang="zh-CN" dirty="0"/>
              <a:t>——</a:t>
            </a:r>
            <a:r>
              <a:rPr lang="zh-CN" altLang="en-US" dirty="0"/>
              <a:t>客服数据在一边、供应链数据在另一边，</a:t>
            </a:r>
            <a:r>
              <a:rPr lang="en-US" altLang="zh-CN" dirty="0"/>
              <a:t>AI</a:t>
            </a:r>
            <a:r>
              <a:rPr lang="zh-CN" altLang="en-US" dirty="0"/>
              <a:t>分析无法跨部门整合。直到推出“小米云一体化平台”后，</a:t>
            </a:r>
            <a:r>
              <a:rPr lang="en-US" altLang="zh-CN" dirty="0"/>
              <a:t>AI</a:t>
            </a:r>
            <a:r>
              <a:rPr lang="zh-CN" altLang="en-US" dirty="0"/>
              <a:t>语音助手小爱同学才实现全生态智能响应。</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228600" indent="-228600">
              <a:buAutoNum type="arabicPeriod"/>
            </a:pPr>
            <a:r>
              <a:rPr lang="en-US" altLang="zh-CN" dirty="0"/>
              <a:t>AI</a:t>
            </a:r>
            <a:r>
              <a:rPr lang="zh-CN" altLang="en-US" dirty="0"/>
              <a:t>应用不能“一步到位”，要与企业整体战略结合，分阶段推进。</a:t>
            </a:r>
            <a:endParaRPr lang="en-US" altLang="zh-CN" dirty="0"/>
          </a:p>
          <a:p>
            <a:pPr marL="228600" indent="-228600">
              <a:buAutoNum type="arabicPeriod"/>
            </a:pPr>
            <a:r>
              <a:rPr lang="zh-CN" altLang="en-US" dirty="0"/>
              <a:t>数据是</a:t>
            </a:r>
            <a:r>
              <a:rPr lang="en-US" altLang="zh-CN" dirty="0"/>
              <a:t>AI</a:t>
            </a:r>
            <a:r>
              <a:rPr lang="zh-CN" altLang="en-US" dirty="0"/>
              <a:t>的‘燃料’，企业需建立统一的数据管理与共享标准。</a:t>
            </a:r>
            <a:endParaRPr lang="en-US" altLang="zh-CN" dirty="0"/>
          </a:p>
          <a:p>
            <a:pPr marL="228600" indent="-228600">
              <a:buAutoNum type="arabicPeriod"/>
            </a:pPr>
            <a:r>
              <a:rPr lang="en-US" altLang="zh-CN" dirty="0"/>
              <a:t>AI</a:t>
            </a:r>
            <a:r>
              <a:rPr lang="zh-CN" altLang="en-US" dirty="0"/>
              <a:t>落地需要跨学科复合型人才，企业要通过</a:t>
            </a:r>
            <a:r>
              <a:rPr lang="zh-CN" altLang="en-US" b="1" dirty="0"/>
              <a:t>校企合作、内部培训</a:t>
            </a:r>
            <a:r>
              <a:rPr lang="zh-CN" altLang="en-US" dirty="0"/>
              <a:t>构建梯队。</a:t>
            </a:r>
            <a:endParaRPr lang="en-US" altLang="zh-CN" dirty="0"/>
          </a:p>
          <a:p>
            <a:pPr marL="228600" indent="-228600">
              <a:buAutoNum type="arabicPeriod"/>
            </a:pPr>
            <a:r>
              <a:rPr lang="en-US" altLang="zh-CN" dirty="0"/>
              <a:t>AI</a:t>
            </a:r>
            <a:r>
              <a:rPr lang="zh-CN" altLang="en-US" dirty="0"/>
              <a:t>集成常常需要打破部门壁垒，形成快速协同的“液态型组织”。</a:t>
            </a:r>
            <a:endParaRPr lang="en-US" altLang="zh-CN" dirty="0"/>
          </a:p>
          <a:p>
            <a:pPr marL="228600" indent="-228600">
              <a:buAutoNum type="arabicPeriod"/>
            </a:pPr>
            <a:r>
              <a:rPr lang="zh-CN" altLang="en-US" dirty="0"/>
              <a:t>企业应主动融入开放共赢的</a:t>
            </a:r>
            <a:r>
              <a:rPr lang="en-US" altLang="zh-CN" dirty="0"/>
              <a:t>AI</a:t>
            </a:r>
            <a:r>
              <a:rPr lang="zh-CN" altLang="en-US" dirty="0"/>
              <a:t>生态，与科研院所、科技公司合作互补。“</a:t>
            </a:r>
            <a:r>
              <a:rPr lang="en-US" altLang="zh-CN" dirty="0"/>
              <a:t>AI</a:t>
            </a:r>
            <a:r>
              <a:rPr lang="zh-CN" altLang="en-US" dirty="0"/>
              <a:t>生态就像一个乐队</a:t>
            </a:r>
            <a:r>
              <a:rPr lang="en-US" altLang="zh-CN" dirty="0"/>
              <a:t>——</a:t>
            </a:r>
            <a:r>
              <a:rPr lang="zh-CN" altLang="en-US" dirty="0"/>
              <a:t>企业不是独奏者，而是与伙伴协同演奏的成员。”</a:t>
            </a:r>
            <a:endParaRPr lang="zh-CN" altLang="en-US" b="1"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1. </a:t>
            </a:r>
            <a:r>
              <a:rPr lang="zh-CN" altLang="en-US" dirty="0"/>
              <a:t>人更注重经验、直觉、情感；</a:t>
            </a:r>
            <a:r>
              <a:rPr lang="en-US" altLang="zh-CN" dirty="0"/>
              <a:t>AI</a:t>
            </a:r>
            <a:r>
              <a:rPr lang="zh-CN" altLang="en-US" dirty="0"/>
              <a:t>更注重算法、概率、数据。</a:t>
            </a:r>
            <a:r>
              <a:rPr lang="zh-CN" altLang="en-US" b="1" dirty="0"/>
              <a:t>案例：日本丰田工厂的“人机共线”实验。</a:t>
            </a:r>
            <a:r>
              <a:rPr lang="zh-CN" altLang="en-US" dirty="0"/>
              <a:t>当</a:t>
            </a:r>
            <a:r>
              <a:rPr lang="en-US" altLang="zh-CN" dirty="0"/>
              <a:t>AI</a:t>
            </a:r>
            <a:r>
              <a:rPr lang="zh-CN" altLang="en-US" dirty="0"/>
              <a:t>机器人引入生产线后，老员工担心“被机器替代”，拒绝与</a:t>
            </a:r>
            <a:r>
              <a:rPr lang="en-US" altLang="zh-CN" dirty="0"/>
              <a:t>AI</a:t>
            </a:r>
            <a:r>
              <a:rPr lang="zh-CN" altLang="en-US" dirty="0"/>
              <a:t>协作。丰田后来改造为“协同线”，强调“</a:t>
            </a:r>
            <a:r>
              <a:rPr lang="en-US" altLang="zh-CN" dirty="0"/>
              <a:t>AI</a:t>
            </a:r>
            <a:r>
              <a:rPr lang="zh-CN" altLang="en-US" dirty="0"/>
              <a:t>是助手不是替代者”，并让员工参与</a:t>
            </a:r>
            <a:r>
              <a:rPr lang="en-US" altLang="zh-CN" dirty="0"/>
              <a:t>AI</a:t>
            </a:r>
            <a:r>
              <a:rPr lang="zh-CN" altLang="en-US" dirty="0"/>
              <a:t>训练数据标注，冲突才逐步化解。</a:t>
            </a:r>
            <a:endParaRPr lang="en-US" altLang="zh-CN" dirty="0"/>
          </a:p>
          <a:p>
            <a:r>
              <a:rPr lang="en-US" altLang="zh-CN" dirty="0"/>
              <a:t>2. </a:t>
            </a:r>
            <a:r>
              <a:rPr lang="zh-CN" altLang="en-US" b="1" dirty="0"/>
              <a:t>案例：一家零售连锁集团的定价争议。</a:t>
            </a:r>
            <a:r>
              <a:rPr lang="en-US" altLang="zh-CN" dirty="0"/>
              <a:t>AI</a:t>
            </a:r>
            <a:r>
              <a:rPr lang="zh-CN" altLang="en-US" dirty="0"/>
              <a:t>推荐系统根据历史数据建议下调某产品价格以提升销量，但营销总监基于“多年经验”坚持提价。最后试点对比后发现</a:t>
            </a:r>
            <a:r>
              <a:rPr lang="en-US" altLang="zh-CN" dirty="0"/>
              <a:t>AI</a:t>
            </a:r>
            <a:r>
              <a:rPr lang="zh-CN" altLang="en-US" dirty="0"/>
              <a:t>方案更优，但也导致“经验权威”在组织内部受挑战。</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1. </a:t>
            </a:r>
            <a:r>
              <a:rPr lang="zh-CN" altLang="en-US" dirty="0"/>
              <a:t>传统或非技术岗位员工往往缺乏</a:t>
            </a:r>
            <a:r>
              <a:rPr lang="en-US" altLang="zh-CN" dirty="0"/>
              <a:t>AI</a:t>
            </a:r>
            <a:r>
              <a:rPr lang="zh-CN" altLang="en-US" dirty="0"/>
              <a:t>操作经验与算法理解，导致“工具到位、人没到位”。</a:t>
            </a:r>
            <a:endParaRPr lang="en-US" altLang="zh-CN" dirty="0"/>
          </a:p>
          <a:p>
            <a:r>
              <a:rPr lang="en-US" altLang="zh-CN" dirty="0"/>
              <a:t>2. </a:t>
            </a:r>
            <a:r>
              <a:rPr lang="zh-CN" altLang="en-US" b="1" dirty="0"/>
              <a:t>案例：银行信贷审核系统。</a:t>
            </a:r>
            <a:r>
              <a:rPr lang="en-US" altLang="zh-CN" dirty="0"/>
              <a:t>AI</a:t>
            </a:r>
            <a:r>
              <a:rPr lang="zh-CN" altLang="en-US" dirty="0"/>
              <a:t>拒绝贷款申请，却不给出明确理由。客户经理无法解释给客户听，也对系统结论存疑，甚至选择绕过</a:t>
            </a:r>
            <a:r>
              <a:rPr lang="en-US" altLang="zh-CN" dirty="0"/>
              <a:t>AI</a:t>
            </a:r>
            <a:r>
              <a:rPr lang="zh-CN" altLang="en-US" dirty="0"/>
              <a:t>系统手动审批。</a:t>
            </a:r>
            <a:endParaRPr lang="en-US" altLang="zh-CN" dirty="0"/>
          </a:p>
          <a:p>
            <a:r>
              <a:rPr lang="en-US" altLang="zh-CN" dirty="0"/>
              <a:t>3. </a:t>
            </a:r>
            <a:r>
              <a:rPr lang="zh-CN" altLang="en-US" dirty="0"/>
              <a:t>员工担心</a:t>
            </a:r>
            <a:r>
              <a:rPr lang="en-US" altLang="zh-CN" dirty="0"/>
              <a:t>AI</a:t>
            </a:r>
            <a:r>
              <a:rPr lang="zh-CN" altLang="en-US" dirty="0"/>
              <a:t>会取代自己的岗位，或认为自己的经验被否定，进而产生心理防御与行为抵制。</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228600" indent="-228600">
              <a:buAutoNum type="arabicPeriod"/>
            </a:pPr>
            <a:r>
              <a:rPr lang="zh-CN" altLang="en-US" dirty="0"/>
              <a:t>通过“人格化命名”降低员工排斥感，如“</a:t>
            </a:r>
            <a:r>
              <a:rPr lang="en-US" altLang="zh-CN" dirty="0"/>
              <a:t>AI</a:t>
            </a:r>
            <a:r>
              <a:rPr lang="zh-CN" altLang="en-US" dirty="0"/>
              <a:t>小蜜”“智能物流助手”等，促进人机协作。</a:t>
            </a:r>
            <a:endParaRPr lang="en-US" altLang="zh-CN" dirty="0"/>
          </a:p>
          <a:p>
            <a:pPr marL="228600" indent="-228600">
              <a:buAutoNum type="arabicPeriod"/>
            </a:pPr>
            <a:r>
              <a:rPr lang="zh-CN" altLang="en-US" dirty="0"/>
              <a:t>推动管理层从“经验决策”转向“数据决策”，提升科学决策与分析素养。</a:t>
            </a:r>
            <a:endParaRPr lang="en-US" altLang="zh-CN" dirty="0"/>
          </a:p>
          <a:p>
            <a:pPr marL="228600" indent="-228600">
              <a:buAutoNum type="arabicPeriod"/>
            </a:pPr>
            <a:r>
              <a:rPr lang="zh-CN" altLang="en-US" dirty="0"/>
              <a:t>员工接受</a:t>
            </a:r>
            <a:r>
              <a:rPr lang="en-US" altLang="zh-CN" dirty="0"/>
              <a:t>AI</a:t>
            </a:r>
            <a:r>
              <a:rPr lang="zh-CN" altLang="en-US" dirty="0"/>
              <a:t>的前提是心理安全感与成长机会。企业需在考核体系与学习机制中体现人文关怀。</a:t>
            </a:r>
            <a:endParaRPr lang="en-US" altLang="zh-CN" dirty="0"/>
          </a:p>
          <a:p>
            <a:pPr marL="228600" indent="-228600">
              <a:buAutoNum type="arabicPeriod"/>
            </a:pPr>
            <a:r>
              <a:rPr lang="zh-CN" altLang="en-US" dirty="0"/>
              <a:t>平台通过算法可视化工具，让员工了解推荐逻辑与模型更新路径，并设置内部答疑专区，缓解“</a:t>
            </a:r>
            <a:r>
              <a:rPr lang="en-US" altLang="zh-CN" dirty="0"/>
              <a:t>AI</a:t>
            </a:r>
            <a:r>
              <a:rPr lang="zh-CN" altLang="en-US" dirty="0"/>
              <a:t>黑箱焦虑”。</a:t>
            </a:r>
            <a:endParaRPr lang="en-US" altLang="zh-CN" dirty="0"/>
          </a:p>
          <a:p>
            <a:pPr marL="228600" indent="-228600">
              <a:buAutoNum type="arabicPeriod"/>
            </a:pPr>
            <a:r>
              <a:rPr lang="zh-CN" altLang="en-US" b="1" dirty="0"/>
              <a:t>案例：谷歌的“</a:t>
            </a:r>
            <a:r>
              <a:rPr lang="en-US" altLang="zh-CN" b="1" dirty="0"/>
              <a:t>20%</a:t>
            </a:r>
            <a:r>
              <a:rPr lang="zh-CN" altLang="en-US" b="1" dirty="0"/>
              <a:t>创新时间制度。</a:t>
            </a:r>
            <a:r>
              <a:rPr lang="zh-CN" altLang="en-US" dirty="0"/>
              <a:t>员工可将</a:t>
            </a:r>
            <a:r>
              <a:rPr lang="en-US" altLang="zh-CN" dirty="0"/>
              <a:t>20%</a:t>
            </a:r>
            <a:r>
              <a:rPr lang="zh-CN" altLang="en-US" dirty="0"/>
              <a:t>的工作时间用于探索</a:t>
            </a:r>
            <a:r>
              <a:rPr lang="en-US" altLang="zh-CN" dirty="0"/>
              <a:t>AI</a:t>
            </a:r>
            <a:r>
              <a:rPr lang="zh-CN" altLang="en-US" dirty="0"/>
              <a:t>相关创新项目，</a:t>
            </a:r>
            <a:r>
              <a:rPr lang="en-US" altLang="zh-CN" dirty="0"/>
              <a:t>Gmail</a:t>
            </a:r>
            <a:r>
              <a:rPr lang="zh-CN" altLang="en-US" dirty="0"/>
              <a:t>、</a:t>
            </a:r>
            <a:r>
              <a:rPr lang="en-US" altLang="zh-CN" dirty="0"/>
              <a:t>Google News</a:t>
            </a:r>
            <a:r>
              <a:rPr lang="zh-CN" altLang="en-US" dirty="0"/>
              <a:t>等都由此诞生。</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228600" indent="-228600">
              <a:buAutoNum type="arabicPeriod"/>
            </a:pPr>
            <a:r>
              <a:rPr lang="en-US" altLang="zh-CN" dirty="0"/>
              <a:t>AI</a:t>
            </a:r>
            <a:r>
              <a:rPr lang="zh-CN" altLang="en-US" dirty="0"/>
              <a:t>是否具备“法律主体资格”是一个全球性难题。核心问题在于：当</a:t>
            </a:r>
            <a:r>
              <a:rPr lang="en-US" altLang="zh-CN" dirty="0"/>
              <a:t>AI</a:t>
            </a:r>
            <a:r>
              <a:rPr lang="zh-CN" altLang="en-US" dirty="0"/>
              <a:t>行为造成损害时，责任应由谁承担？</a:t>
            </a:r>
            <a:endParaRPr lang="en-US" altLang="zh-CN" dirty="0"/>
          </a:p>
          <a:p>
            <a:pPr marL="228600" indent="-228600">
              <a:buAutoNum type="arabicPeriod"/>
            </a:pPr>
            <a:r>
              <a:rPr lang="en-US" altLang="zh-CN" dirty="0"/>
              <a:t>AI</a:t>
            </a:r>
            <a:r>
              <a:rPr lang="zh-CN" altLang="en-US" dirty="0"/>
              <a:t>生成作品是否具有“独创性”？著作权属于谁？“如果你用</a:t>
            </a:r>
            <a:r>
              <a:rPr lang="en-US" altLang="zh-CN" dirty="0"/>
              <a:t>ChatGPT</a:t>
            </a:r>
            <a:r>
              <a:rPr lang="zh-CN" altLang="en-US" dirty="0"/>
              <a:t>写出一篇论文摘要，署名应是你，还是</a:t>
            </a:r>
            <a:r>
              <a:rPr lang="en-US" altLang="zh-CN" dirty="0"/>
              <a:t>AI</a:t>
            </a:r>
            <a:r>
              <a:rPr lang="zh-CN" altLang="en-US" dirty="0"/>
              <a:t>？”</a:t>
            </a:r>
            <a:endParaRPr lang="en-US" altLang="zh-CN" dirty="0"/>
          </a:p>
          <a:p>
            <a:pPr marL="228600" indent="-228600">
              <a:buAutoNum type="arabicPeriod"/>
            </a:pPr>
            <a:r>
              <a:rPr lang="zh-CN" altLang="en-US" b="1" dirty="0"/>
              <a:t>案例：</a:t>
            </a:r>
            <a:r>
              <a:rPr lang="en-US" altLang="zh-CN" b="1" dirty="0"/>
              <a:t>ChatGPT</a:t>
            </a:r>
            <a:r>
              <a:rPr lang="zh-CN" altLang="en-US" b="1" dirty="0"/>
              <a:t>企业版的保密风险。</a:t>
            </a:r>
            <a:r>
              <a:rPr lang="en-US" altLang="zh-CN" dirty="0"/>
              <a:t>2023</a:t>
            </a:r>
            <a:r>
              <a:rPr lang="zh-CN" altLang="en-US" dirty="0"/>
              <a:t>年三星工程师误将机密代码输入</a:t>
            </a:r>
            <a:r>
              <a:rPr lang="en-US" altLang="zh-CN" dirty="0"/>
              <a:t>ChatGPT</a:t>
            </a:r>
            <a:r>
              <a:rPr lang="zh-CN" altLang="en-US" dirty="0"/>
              <a:t>，导致商业信息外泄。</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1. </a:t>
            </a:r>
            <a:r>
              <a:rPr lang="zh-CN" altLang="en-US" b="1" dirty="0"/>
              <a:t>案例：</a:t>
            </a:r>
            <a:r>
              <a:rPr lang="en-US" altLang="zh-CN" b="1" dirty="0"/>
              <a:t>ChatGPT</a:t>
            </a:r>
            <a:r>
              <a:rPr lang="zh-CN" altLang="en-US" b="1" dirty="0"/>
              <a:t>写论文、</a:t>
            </a:r>
            <a:r>
              <a:rPr lang="en-US" altLang="zh-CN" b="1" dirty="0"/>
              <a:t>DALL·E</a:t>
            </a:r>
            <a:r>
              <a:rPr lang="zh-CN" altLang="en-US" b="1" dirty="0"/>
              <a:t>画海报 </a:t>
            </a:r>
            <a:r>
              <a:rPr lang="zh-CN" altLang="en-US" dirty="0"/>
              <a:t>学生和职场人士越来越依赖</a:t>
            </a:r>
            <a:r>
              <a:rPr lang="en-US" altLang="zh-CN" dirty="0"/>
              <a:t>AI</a:t>
            </a:r>
            <a:r>
              <a:rPr lang="zh-CN" altLang="en-US" dirty="0"/>
              <a:t>完成创意性任务。长期下去，人类的原创性、判断力可能退化。</a:t>
            </a:r>
            <a:endParaRPr lang="en-US" altLang="zh-CN" dirty="0"/>
          </a:p>
          <a:p>
            <a:r>
              <a:rPr lang="en-US" altLang="zh-CN" dirty="0"/>
              <a:t>2. AI</a:t>
            </a:r>
            <a:r>
              <a:rPr lang="zh-CN" altLang="en-US" dirty="0"/>
              <a:t>自动化会取代部分低技能劳动者，导致结构性失业与社会不平等加剧。</a:t>
            </a:r>
            <a:endParaRPr lang="en-US" altLang="zh-CN" dirty="0"/>
          </a:p>
          <a:p>
            <a:r>
              <a:rPr lang="en-US" altLang="zh-CN" dirty="0"/>
              <a:t>3. </a:t>
            </a:r>
            <a:r>
              <a:rPr lang="zh-CN" altLang="en-US" b="1" dirty="0"/>
              <a:t>案例</a:t>
            </a:r>
            <a:r>
              <a:rPr lang="en-US" altLang="zh-CN" b="1" dirty="0"/>
              <a:t>1</a:t>
            </a:r>
            <a:r>
              <a:rPr lang="zh-CN" altLang="en-US" b="1" dirty="0"/>
              <a:t>：亚马逊招聘算法性别歧视事件 </a:t>
            </a:r>
            <a:r>
              <a:rPr lang="zh-CN" altLang="en-US" dirty="0"/>
              <a:t>系统基于历史数据训练，自动排除了“女性申请者”的简历。</a:t>
            </a:r>
            <a:r>
              <a:rPr lang="zh-CN" altLang="en-US" b="1" dirty="0"/>
              <a:t>案例</a:t>
            </a:r>
            <a:r>
              <a:rPr lang="en-US" altLang="zh-CN" b="1" dirty="0"/>
              <a:t>2</a:t>
            </a:r>
            <a:r>
              <a:rPr lang="zh-CN" altLang="en-US" b="1" dirty="0"/>
              <a:t>：社交平台“算法推送” </a:t>
            </a:r>
            <a:r>
              <a:rPr lang="zh-CN" altLang="en-US" dirty="0"/>
              <a:t>智能推荐让用户长期接触相同观点，形成“信息茧房”和“舆论同质化”，导致社会分裂。</a:t>
            </a: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marL="228600" indent="-228600">
              <a:buAutoNum type="arabicPeriod"/>
            </a:pPr>
            <a:r>
              <a:rPr lang="zh-CN" altLang="en-US" b="1" dirty="0"/>
              <a:t>案例：无人驾驶车祸责任 </a:t>
            </a:r>
            <a:r>
              <a:rPr lang="zh-CN" altLang="en-US" dirty="0"/>
              <a:t>可探索赋予</a:t>
            </a:r>
            <a:r>
              <a:rPr lang="en-US" altLang="zh-CN" dirty="0"/>
              <a:t>AI“</a:t>
            </a:r>
            <a:r>
              <a:rPr lang="zh-CN" altLang="en-US" dirty="0"/>
              <a:t>有限法律人格”，明确制造商、开发者、使用者各自的责任边界。</a:t>
            </a:r>
            <a:endParaRPr lang="en-US" altLang="zh-CN" dirty="0"/>
          </a:p>
          <a:p>
            <a:pPr marL="228600" indent="-228600">
              <a:buAutoNum type="arabicPeriod"/>
            </a:pPr>
            <a:r>
              <a:rPr lang="en-US" altLang="zh-CN" b="1" dirty="0"/>
              <a:t>AI</a:t>
            </a:r>
            <a:r>
              <a:rPr lang="zh-CN" altLang="en-US" b="1" dirty="0"/>
              <a:t>画作版权归属</a:t>
            </a:r>
            <a:r>
              <a:rPr lang="zh-CN" altLang="en-US" dirty="0"/>
              <a:t>：应明确“算法成果归属使用者或开发方”。</a:t>
            </a:r>
            <a:endParaRPr lang="en-US" altLang="zh-CN" dirty="0"/>
          </a:p>
          <a:p>
            <a:pPr marL="228600" indent="-228600">
              <a:buAutoNum type="arabicPeriod"/>
            </a:pPr>
            <a:r>
              <a:rPr lang="zh-CN" altLang="en-US" dirty="0"/>
              <a:t>企业可通过</a:t>
            </a:r>
            <a:r>
              <a:rPr lang="zh-CN" altLang="en-US" b="1" dirty="0"/>
              <a:t>加密传输、防火墙、病毒防护系统</a:t>
            </a:r>
            <a:r>
              <a:rPr lang="zh-CN" altLang="en-US" dirty="0"/>
              <a:t>来防止信息泄露。</a:t>
            </a:r>
            <a:endParaRPr lang="en-US" altLang="zh-CN" dirty="0"/>
          </a:p>
          <a:p>
            <a:pPr marL="228600" indent="-228600">
              <a:buAutoNum type="arabicPeriod"/>
            </a:pPr>
            <a:r>
              <a:rPr lang="en-US" altLang="zh-CN" dirty="0"/>
              <a:t>AI</a:t>
            </a:r>
            <a:r>
              <a:rPr lang="zh-CN" altLang="en-US" dirty="0"/>
              <a:t>伦理不是单一国家能解决的问题，应通过国际协作与行业自律共同规范。</a:t>
            </a:r>
            <a:r>
              <a:rPr lang="zh-CN" altLang="en-US" b="1" dirty="0"/>
              <a:t>联合国教科文组织</a:t>
            </a:r>
            <a:r>
              <a:rPr lang="en-US" altLang="zh-CN" b="1" dirty="0"/>
              <a:t>《</a:t>
            </a:r>
            <a:r>
              <a:rPr lang="zh-CN" altLang="en-US" b="1" dirty="0"/>
              <a:t>人工智能伦理建议书</a:t>
            </a:r>
            <a:r>
              <a:rPr lang="en-US" altLang="zh-CN" b="1" dirty="0"/>
              <a:t>》</a:t>
            </a:r>
            <a:r>
              <a:rPr lang="zh-CN" altLang="en-US" dirty="0"/>
              <a:t>（</a:t>
            </a:r>
            <a:r>
              <a:rPr lang="en-US" altLang="zh-CN" dirty="0"/>
              <a:t>2021</a:t>
            </a:r>
            <a:r>
              <a:rPr lang="zh-CN" altLang="en-US" dirty="0"/>
              <a:t>）：提出“以人类福祉为中心”的全球</a:t>
            </a:r>
            <a:r>
              <a:rPr lang="en-US" altLang="zh-CN" dirty="0"/>
              <a:t>AI</a:t>
            </a:r>
            <a:r>
              <a:rPr lang="zh-CN" altLang="en-US" dirty="0"/>
              <a:t>治理原则。</a:t>
            </a:r>
            <a:r>
              <a:rPr lang="zh-CN" altLang="en-US" dirty="0">
                <a:effectLst/>
              </a:rPr>
              <a:t>当地时间</a:t>
            </a:r>
            <a:r>
              <a:rPr lang="en-US" altLang="zh-CN" dirty="0">
                <a:effectLst/>
              </a:rPr>
              <a:t>9</a:t>
            </a:r>
            <a:r>
              <a:rPr lang="zh-CN" altLang="en-US" dirty="0">
                <a:effectLst/>
              </a:rPr>
              <a:t>月</a:t>
            </a:r>
            <a:r>
              <a:rPr lang="en-US" altLang="zh-CN" dirty="0">
                <a:effectLst/>
              </a:rPr>
              <a:t>23</a:t>
            </a:r>
            <a:r>
              <a:rPr lang="zh-CN" altLang="en-US" dirty="0">
                <a:effectLst/>
              </a:rPr>
              <a:t>日，李强总理在联合国总部出席由中方主办的全球发展倡议高级别会议，在会上提出“人工智能</a:t>
            </a:r>
            <a:r>
              <a:rPr lang="en-US" altLang="zh-CN" dirty="0">
                <a:effectLst/>
              </a:rPr>
              <a:t>+”</a:t>
            </a:r>
            <a:r>
              <a:rPr lang="zh-CN" altLang="en-US" dirty="0">
                <a:effectLst/>
              </a:rPr>
              <a:t>国际合作倡议。</a:t>
            </a:r>
            <a:endParaRPr lang="en-US" altLang="zh-CN" dirty="0">
              <a:effectLst/>
            </a:endParaRPr>
          </a:p>
          <a:p>
            <a:pPr marL="228600" indent="-228600">
              <a:buAutoNum type="arabicPeriod"/>
            </a:pPr>
            <a:r>
              <a:rPr lang="zh-CN" altLang="en-US" b="1" dirty="0"/>
              <a:t>案例：亚马逊“再技能培训计划”  </a:t>
            </a:r>
            <a:r>
              <a:rPr lang="zh-CN" altLang="en-US" dirty="0"/>
              <a:t>公司投资</a:t>
            </a:r>
            <a:r>
              <a:rPr lang="en-US" altLang="zh-CN" dirty="0"/>
              <a:t>7</a:t>
            </a:r>
            <a:r>
              <a:rPr lang="zh-CN" altLang="en-US" dirty="0"/>
              <a:t>亿美元培训员工转型为</a:t>
            </a:r>
            <a:r>
              <a:rPr lang="en-US" altLang="zh-CN" dirty="0"/>
              <a:t>AI</a:t>
            </a:r>
            <a:r>
              <a:rPr lang="zh-CN" altLang="en-US" dirty="0"/>
              <a:t>操作员或数据分析师。</a:t>
            </a:r>
            <a:endParaRPr lang="en-US" altLang="zh-CN" dirty="0"/>
          </a:p>
          <a:p>
            <a:pPr marL="228600" indent="-228600">
              <a:buAutoNum type="arabicPeriod"/>
            </a:pPr>
            <a:r>
              <a:rPr lang="zh-CN" altLang="en-US" b="1" dirty="0"/>
              <a:t>案例：社交媒体算法推荐 </a:t>
            </a:r>
            <a:r>
              <a:rPr lang="zh-CN" altLang="en-US" dirty="0"/>
              <a:t>一味追求用户粘性导致“信息茧房”，提醒我们算法设计需兼顾多元与包容。</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图片占位符 2"/>
          <p:cNvSpPr>
            <a:spLocks noGrp="1"/>
          </p:cNvSpPr>
          <p:nvPr>
            <p:ph type="pic" sz="quarter" idx="12"/>
          </p:nvPr>
        </p:nvSpPr>
        <p:spPr>
          <a:xfrm>
            <a:off x="812800" y="1296273"/>
            <a:ext cx="3787775" cy="2132727"/>
          </a:xfrm>
          <a:prstGeom prst="rect">
            <a:avLst/>
          </a:prstGeom>
          <a:ln w="25400">
            <a:noFill/>
          </a:ln>
        </p:spPr>
        <p:txBody>
          <a:bodyPr/>
          <a:lstStyle/>
          <a:p>
            <a:endParaRPr lang="zh-CN" altLang="en-US"/>
          </a:p>
        </p:txBody>
      </p:sp>
      <p:sp>
        <p:nvSpPr>
          <p:cNvPr id="9" name="图片占位符 2"/>
          <p:cNvSpPr>
            <a:spLocks noGrp="1"/>
          </p:cNvSpPr>
          <p:nvPr>
            <p:ph type="pic" sz="quarter" idx="13"/>
          </p:nvPr>
        </p:nvSpPr>
        <p:spPr>
          <a:xfrm>
            <a:off x="7578724" y="3628249"/>
            <a:ext cx="3787775" cy="2132727"/>
          </a:xfrm>
          <a:prstGeom prst="rect">
            <a:avLst/>
          </a:prstGeom>
          <a:ln w="25400">
            <a:noFill/>
          </a:ln>
        </p:spPr>
        <p:txBody>
          <a:bodyPr/>
          <a:lstStyle/>
          <a:p>
            <a:endParaRPr lang="zh-CN" altLang="en-US"/>
          </a:p>
        </p:txBody>
      </p:sp>
      <p:sp>
        <p:nvSpPr>
          <p:cNvPr id="16"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17" name="任意多边形: 形状 16"/>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图片占位符 2"/>
          <p:cNvSpPr>
            <a:spLocks noGrp="1"/>
          </p:cNvSpPr>
          <p:nvPr>
            <p:ph type="pic" sz="quarter" idx="12"/>
          </p:nvPr>
        </p:nvSpPr>
        <p:spPr>
          <a:xfrm>
            <a:off x="812800" y="1296273"/>
            <a:ext cx="3787775" cy="2132727"/>
          </a:xfrm>
          <a:prstGeom prst="rect">
            <a:avLst/>
          </a:prstGeom>
          <a:ln w="25400">
            <a:noFill/>
          </a:ln>
        </p:spPr>
        <p:txBody>
          <a:bodyPr/>
          <a:lstStyle/>
          <a:p>
            <a:endParaRPr lang="zh-CN" altLang="en-US"/>
          </a:p>
        </p:txBody>
      </p:sp>
      <p:sp>
        <p:nvSpPr>
          <p:cNvPr id="9" name="图片占位符 2"/>
          <p:cNvSpPr>
            <a:spLocks noGrp="1"/>
          </p:cNvSpPr>
          <p:nvPr>
            <p:ph type="pic" sz="quarter" idx="13"/>
          </p:nvPr>
        </p:nvSpPr>
        <p:spPr>
          <a:xfrm>
            <a:off x="7578724" y="3628249"/>
            <a:ext cx="3787775" cy="2132727"/>
          </a:xfrm>
          <a:prstGeom prst="rect">
            <a:avLst/>
          </a:prstGeom>
          <a:ln w="25400">
            <a:noFill/>
          </a:ln>
        </p:spPr>
        <p:txBody>
          <a:bodyPr/>
          <a:lstStyle/>
          <a:p>
            <a:endParaRPr lang="zh-CN" altLang="en-US"/>
          </a:p>
        </p:txBody>
      </p:sp>
      <p:sp>
        <p:nvSpPr>
          <p:cNvPr id="16"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17" name="任意多边形: 形状 16"/>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5"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6" name="任意多边形: 形状 5"/>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图片占位符 9"/>
          <p:cNvSpPr>
            <a:spLocks noGrp="1"/>
          </p:cNvSpPr>
          <p:nvPr>
            <p:ph type="pic" sz="quarter" idx="12"/>
          </p:nvPr>
        </p:nvSpPr>
        <p:spPr>
          <a:xfrm rot="21360000">
            <a:off x="573528" y="1951974"/>
            <a:ext cx="4388400" cy="2692800"/>
          </a:xfrm>
          <a:prstGeom prst="rect">
            <a:avLst/>
          </a:prstGeom>
          <a:scene3d>
            <a:camera prst="perspectiveFront" fov="3000000">
              <a:rot lat="20460000" lon="18546000" rev="312000"/>
            </a:camera>
            <a:lightRig rig="threePt" dir="t"/>
          </a:scene3d>
        </p:spPr>
        <p:txBody>
          <a:body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2"/>
          </p:nvPr>
        </p:nvSpPr>
        <p:spPr>
          <a:xfrm>
            <a:off x="812800" y="2271551"/>
            <a:ext cx="3178175" cy="2100424"/>
          </a:xfrm>
          <a:prstGeom prst="rect">
            <a:avLst/>
          </a:prstGeom>
        </p:spPr>
        <p:txBody>
          <a:bodyPr/>
          <a:lstStyle/>
          <a:p>
            <a:endParaRPr lang="zh-CN" altLang="en-US"/>
          </a:p>
        </p:txBody>
      </p:sp>
      <p:sp>
        <p:nvSpPr>
          <p:cNvPr id="11" name="图片占位符 9"/>
          <p:cNvSpPr>
            <a:spLocks noGrp="1"/>
          </p:cNvSpPr>
          <p:nvPr>
            <p:ph type="pic" sz="quarter" idx="13"/>
          </p:nvPr>
        </p:nvSpPr>
        <p:spPr>
          <a:xfrm>
            <a:off x="4506913" y="2271551"/>
            <a:ext cx="3178175" cy="2100424"/>
          </a:xfrm>
          <a:prstGeom prst="rect">
            <a:avLst/>
          </a:prstGeom>
        </p:spPr>
        <p:txBody>
          <a:bodyPr/>
          <a:lstStyle/>
          <a:p>
            <a:endParaRPr lang="zh-CN" altLang="en-US"/>
          </a:p>
        </p:txBody>
      </p:sp>
      <p:sp>
        <p:nvSpPr>
          <p:cNvPr id="12" name="图片占位符 9"/>
          <p:cNvSpPr>
            <a:spLocks noGrp="1"/>
          </p:cNvSpPr>
          <p:nvPr>
            <p:ph type="pic" sz="quarter" idx="14"/>
          </p:nvPr>
        </p:nvSpPr>
        <p:spPr>
          <a:xfrm>
            <a:off x="8201026" y="2271551"/>
            <a:ext cx="3178175" cy="2100424"/>
          </a:xfrm>
          <a:prstGeom prst="rect">
            <a:avLst/>
          </a:prstGeom>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图片占位符 5"/>
          <p:cNvSpPr>
            <a:spLocks noGrp="1"/>
          </p:cNvSpPr>
          <p:nvPr>
            <p:ph type="pic" sz="quarter" idx="12"/>
          </p:nvPr>
        </p:nvSpPr>
        <p:spPr>
          <a:xfrm>
            <a:off x="1001713" y="1584277"/>
            <a:ext cx="4978400" cy="3975147"/>
          </a:xfrm>
          <a:prstGeom prst="rect">
            <a:avLst/>
          </a:prstGeom>
          <a:ln w="25400">
            <a:noFill/>
          </a:ln>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2"/>
          </p:nvPr>
        </p:nvSpPr>
        <p:spPr>
          <a:xfrm>
            <a:off x="812800" y="1408113"/>
            <a:ext cx="10553700" cy="1916112"/>
          </a:xfrm>
          <a:prstGeom prst="rect">
            <a:avLst/>
          </a:prstGeom>
          <a:ln w="25400">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2" name="图片占位符 11"/>
          <p:cNvSpPr>
            <a:spLocks noGrp="1"/>
          </p:cNvSpPr>
          <p:nvPr>
            <p:ph type="pic" sz="quarter" idx="12"/>
          </p:nvPr>
        </p:nvSpPr>
        <p:spPr>
          <a:xfrm>
            <a:off x="812800" y="1503363"/>
            <a:ext cx="3536950" cy="4638675"/>
          </a:xfrm>
          <a:prstGeom prst="rect">
            <a:avLst/>
          </a:prstGeom>
          <a:ln>
            <a:noFill/>
          </a:ln>
        </p:spPr>
        <p:txBody>
          <a:bodyPr/>
          <a:lstStyle/>
          <a:p>
            <a:endParaRPr lang="zh-CN" altLang="en-US"/>
          </a:p>
        </p:txBody>
      </p:sp>
      <p:sp>
        <p:nvSpPr>
          <p:cNvPr id="13" name="图片占位符 11"/>
          <p:cNvSpPr>
            <a:spLocks noGrp="1"/>
          </p:cNvSpPr>
          <p:nvPr>
            <p:ph type="pic" sz="quarter" idx="13"/>
          </p:nvPr>
        </p:nvSpPr>
        <p:spPr>
          <a:xfrm>
            <a:off x="4646751" y="1496835"/>
            <a:ext cx="3187702" cy="2199291"/>
          </a:xfrm>
          <a:prstGeom prst="rect">
            <a:avLst/>
          </a:prstGeom>
          <a:ln>
            <a:noFill/>
          </a:ln>
        </p:spPr>
        <p:txBody>
          <a:bodyPr/>
          <a:lstStyle/>
          <a:p>
            <a:endParaRPr lang="zh-CN" altLang="en-US"/>
          </a:p>
        </p:txBody>
      </p:sp>
      <p:sp>
        <p:nvSpPr>
          <p:cNvPr id="14" name="图片占位符 11"/>
          <p:cNvSpPr>
            <a:spLocks noGrp="1"/>
          </p:cNvSpPr>
          <p:nvPr>
            <p:ph type="pic" sz="quarter" idx="14"/>
          </p:nvPr>
        </p:nvSpPr>
        <p:spPr>
          <a:xfrm>
            <a:off x="8131454" y="1503890"/>
            <a:ext cx="3187702" cy="2199291"/>
          </a:xfrm>
          <a:prstGeom prst="rect">
            <a:avLst/>
          </a:prstGeom>
          <a:ln>
            <a:noFill/>
          </a:ln>
        </p:spPr>
        <p:txBody>
          <a:bodyPr/>
          <a:lstStyle/>
          <a:p>
            <a:endParaRPr lang="zh-CN" altLang="en-US"/>
          </a:p>
        </p:txBody>
      </p:sp>
      <p:sp>
        <p:nvSpPr>
          <p:cNvPr id="15" name="图片占位符 11"/>
          <p:cNvSpPr>
            <a:spLocks noGrp="1"/>
          </p:cNvSpPr>
          <p:nvPr>
            <p:ph type="pic" sz="quarter" idx="15"/>
          </p:nvPr>
        </p:nvSpPr>
        <p:spPr>
          <a:xfrm>
            <a:off x="4646751" y="3958419"/>
            <a:ext cx="3187702" cy="2199291"/>
          </a:xfrm>
          <a:prstGeom prst="rect">
            <a:avLst/>
          </a:prstGeom>
          <a:ln>
            <a:noFill/>
          </a:ln>
        </p:spPr>
        <p:txBody>
          <a:bodyPr/>
          <a:lstStyle/>
          <a:p>
            <a:endParaRPr lang="zh-CN" altLang="en-US"/>
          </a:p>
        </p:txBody>
      </p:sp>
      <p:sp>
        <p:nvSpPr>
          <p:cNvPr id="16" name="图片占位符 11"/>
          <p:cNvSpPr>
            <a:spLocks noGrp="1"/>
          </p:cNvSpPr>
          <p:nvPr>
            <p:ph type="pic" sz="quarter" idx="16"/>
          </p:nvPr>
        </p:nvSpPr>
        <p:spPr>
          <a:xfrm>
            <a:off x="8131454" y="3965474"/>
            <a:ext cx="3187702" cy="2199291"/>
          </a:xfrm>
          <a:prstGeom prst="rect">
            <a:avLst/>
          </a:prstGeom>
          <a:ln>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endParaRPr lang="zh-CN" altLang="en-US" dirty="0"/>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endParaRPr lang="zh-CN" altLang="en-US" dirty="0"/>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1.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5.xml"/><Relationship Id="rId12" Type="http://schemas.openxmlformats.org/officeDocument/2006/relationships/image" Target="../media/image1.pn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9">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20570" y="373615"/>
            <a:ext cx="653016" cy="384228"/>
            <a:chOff x="-10285" y="301572"/>
            <a:chExt cx="653016" cy="384228"/>
          </a:xfrm>
          <a:solidFill>
            <a:schemeClr val="accent1"/>
          </a:solidFill>
        </p:grpSpPr>
        <p:sp>
          <p:nvSpPr>
            <p:cNvPr id="17" name="矩形 16"/>
            <p:cNvSpPr/>
            <p:nvPr/>
          </p:nvSpPr>
          <p:spPr>
            <a:xfrm>
              <a:off x="-10285" y="301572"/>
              <a:ext cx="453428"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522482" y="301572"/>
              <a:ext cx="120249"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2">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组合 7"/>
          <p:cNvGrpSpPr/>
          <p:nvPr userDrawn="1"/>
        </p:nvGrpSpPr>
        <p:grpSpPr>
          <a:xfrm>
            <a:off x="0" y="-4762"/>
            <a:ext cx="1817444" cy="6862762"/>
            <a:chOff x="0" y="-4762"/>
            <a:chExt cx="1817444" cy="6862762"/>
          </a:xfrm>
        </p:grpSpPr>
        <p:sp>
          <p:nvSpPr>
            <p:cNvPr id="9" name="矩形 8"/>
            <p:cNvSpPr/>
            <p:nvPr/>
          </p:nvSpPr>
          <p:spPr>
            <a:xfrm>
              <a:off x="1" y="-4762"/>
              <a:ext cx="1817443" cy="6862762"/>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630" y="216338"/>
              <a:ext cx="516185" cy="515742"/>
            </a:xfrm>
            <a:prstGeom prst="rect">
              <a:avLst/>
            </a:prstGeom>
          </p:spPr>
        </p:pic>
        <p:pic>
          <p:nvPicPr>
            <p:cNvPr id="11" name="图片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2208" y="746368"/>
              <a:ext cx="1553028" cy="280408"/>
            </a:xfrm>
            <a:prstGeom prst="rect">
              <a:avLst/>
            </a:prstGeom>
          </p:spPr>
        </p:pic>
        <p:pic>
          <p:nvPicPr>
            <p:cNvPr id="12" name="图片 11"/>
            <p:cNvPicPr>
              <a:picLocks noChangeAspect="1"/>
            </p:cNvPicPr>
            <p:nvPr/>
          </p:nvPicPr>
          <p:blipFill>
            <a:blip r:embed="rId4" cstate="screen">
              <a:extLst>
                <a:ext uri="{28A0092B-C50C-407E-A947-70E740481C1C}">
                  <a14:useLocalDpi xmlns:a14="http://schemas.microsoft.com/office/drawing/2010/main" val="0"/>
                </a:ext>
              </a:extLst>
            </a:blip>
            <a:srcRect l="28415" r="23954" b="52929"/>
            <a:stretch>
              <a:fillRect/>
            </a:stretch>
          </p:blipFill>
          <p:spPr>
            <a:xfrm>
              <a:off x="0" y="6510770"/>
              <a:ext cx="1814901" cy="347230"/>
            </a:xfrm>
            <a:custGeom>
              <a:avLst/>
              <a:gdLst>
                <a:gd name="connsiteX0" fmla="*/ 0 w 1814901"/>
                <a:gd name="connsiteY0" fmla="*/ 0 h 347230"/>
                <a:gd name="connsiteX1" fmla="*/ 1814901 w 1814901"/>
                <a:gd name="connsiteY1" fmla="*/ 0 h 347230"/>
                <a:gd name="connsiteX2" fmla="*/ 1814901 w 1814901"/>
                <a:gd name="connsiteY2" fmla="*/ 347230 h 347230"/>
                <a:gd name="connsiteX3" fmla="*/ 0 w 1814901"/>
                <a:gd name="connsiteY3" fmla="*/ 347230 h 347230"/>
              </a:gdLst>
              <a:ahLst/>
              <a:cxnLst>
                <a:cxn ang="0">
                  <a:pos x="connsiteX0" y="connsiteY0"/>
                </a:cxn>
                <a:cxn ang="0">
                  <a:pos x="connsiteX1" y="connsiteY1"/>
                </a:cxn>
                <a:cxn ang="0">
                  <a:pos x="connsiteX2" y="connsiteY2"/>
                </a:cxn>
                <a:cxn ang="0">
                  <a:pos x="connsiteX3" y="connsiteY3"/>
                </a:cxn>
              </a:cxnLst>
              <a:rect l="l" t="t" r="r" b="b"/>
              <a:pathLst>
                <a:path w="1814901" h="347230">
                  <a:moveTo>
                    <a:pt x="0" y="0"/>
                  </a:moveTo>
                  <a:lnTo>
                    <a:pt x="1814901" y="0"/>
                  </a:lnTo>
                  <a:lnTo>
                    <a:pt x="1814901" y="347230"/>
                  </a:lnTo>
                  <a:lnTo>
                    <a:pt x="0" y="347230"/>
                  </a:lnTo>
                  <a:close/>
                </a:path>
              </a:pathLst>
            </a:custGeom>
          </p:spPr>
        </p:pic>
      </p:grpSp>
      <p:sp>
        <p:nvSpPr>
          <p:cNvPr id="13" name="矩形 12"/>
          <p:cNvSpPr/>
          <p:nvPr userDrawn="1"/>
        </p:nvSpPr>
        <p:spPr>
          <a:xfrm>
            <a:off x="3954493" y="5698360"/>
            <a:ext cx="5883215" cy="1151457"/>
          </a:xfrm>
          <a:prstGeom prst="rect">
            <a:avLst/>
          </a:prstGeom>
          <a:blipFill dpi="0" rotWithShape="1">
            <a:blip r:embed="rId5">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
        <p:nvSpPr>
          <p:cNvPr id="7" name="矩形 6"/>
          <p:cNvSpPr/>
          <p:nvPr userDrawn="1"/>
        </p:nvSpPr>
        <p:spPr>
          <a:xfrm>
            <a:off x="3154393" y="5698360"/>
            <a:ext cx="5883215" cy="1151457"/>
          </a:xfrm>
          <a:prstGeom prst="rect">
            <a:avLst/>
          </a:prstGeom>
          <a:blipFill dpi="0" rotWithShape="1">
            <a:blip r:embed="rId12">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9.xml"/><Relationship Id="rId4" Type="http://schemas.openxmlformats.org/officeDocument/2006/relationships/image" Target="../media/image8.jpe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89.xml"/><Relationship Id="rId4" Type="http://schemas.openxmlformats.org/officeDocument/2006/relationships/slideLayout" Target="../slideLayouts/slideLayout1.xml"/><Relationship Id="rId3" Type="http://schemas.openxmlformats.org/officeDocument/2006/relationships/tags" Target="../tags/tag244.xml"/><Relationship Id="rId2" Type="http://schemas.openxmlformats.org/officeDocument/2006/relationships/image" Target="../media/image27.jpeg"/><Relationship Id="rId1" Type="http://schemas.openxmlformats.org/officeDocument/2006/relationships/image" Target="../media/image26.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xml"/><Relationship Id="rId1" Type="http://schemas.openxmlformats.org/officeDocument/2006/relationships/tags" Target="../tags/tag246.xml"/></Relationships>
</file>

<file path=ppt/slides/_rels/slide103.xml.rels><?xml version="1.0" encoding="UTF-8" standalone="yes"?>
<Relationships xmlns="http://schemas.openxmlformats.org/package/2006/relationships"><Relationship Id="rId9" Type="http://schemas.openxmlformats.org/officeDocument/2006/relationships/tags" Target="../tags/tag255.xml"/><Relationship Id="rId8" Type="http://schemas.openxmlformats.org/officeDocument/2006/relationships/tags" Target="../tags/tag254.xml"/><Relationship Id="rId7" Type="http://schemas.openxmlformats.org/officeDocument/2006/relationships/tags" Target="../tags/tag253.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9" Type="http://schemas.openxmlformats.org/officeDocument/2006/relationships/slideLayout" Target="../slideLayouts/slideLayout8.xml"/><Relationship Id="rId18" Type="http://schemas.openxmlformats.org/officeDocument/2006/relationships/tags" Target="../tags/tag263.xml"/><Relationship Id="rId17" Type="http://schemas.openxmlformats.org/officeDocument/2006/relationships/image" Target="../media/image23.png"/><Relationship Id="rId16" Type="http://schemas.openxmlformats.org/officeDocument/2006/relationships/tags" Target="../tags/tag262.xml"/><Relationship Id="rId15" Type="http://schemas.openxmlformats.org/officeDocument/2006/relationships/tags" Target="../tags/tag261.xml"/><Relationship Id="rId14" Type="http://schemas.openxmlformats.org/officeDocument/2006/relationships/tags" Target="../tags/tag260.xml"/><Relationship Id="rId13" Type="http://schemas.openxmlformats.org/officeDocument/2006/relationships/tags" Target="../tags/tag259.xml"/><Relationship Id="rId12" Type="http://schemas.openxmlformats.org/officeDocument/2006/relationships/tags" Target="../tags/tag258.xml"/><Relationship Id="rId11" Type="http://schemas.openxmlformats.org/officeDocument/2006/relationships/tags" Target="../tags/tag257.xml"/><Relationship Id="rId10" Type="http://schemas.openxmlformats.org/officeDocument/2006/relationships/tags" Target="../tags/tag256.xml"/><Relationship Id="rId1" Type="http://schemas.openxmlformats.org/officeDocument/2006/relationships/tags" Target="../tags/tag247.xml"/></Relationships>
</file>

<file path=ppt/slides/_rels/slide104.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tags" Target="../tags/tag271.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9" Type="http://schemas.openxmlformats.org/officeDocument/2006/relationships/slideLayout" Target="../slideLayouts/slideLayout8.xml"/><Relationship Id="rId18" Type="http://schemas.openxmlformats.org/officeDocument/2006/relationships/tags" Target="../tags/tag280.xml"/><Relationship Id="rId17" Type="http://schemas.openxmlformats.org/officeDocument/2006/relationships/image" Target="../media/image23.png"/><Relationship Id="rId16" Type="http://schemas.openxmlformats.org/officeDocument/2006/relationships/tags" Target="../tags/tag279.xml"/><Relationship Id="rId15" Type="http://schemas.openxmlformats.org/officeDocument/2006/relationships/tags" Target="../tags/tag278.xml"/><Relationship Id="rId14" Type="http://schemas.openxmlformats.org/officeDocument/2006/relationships/tags" Target="../tags/tag277.xml"/><Relationship Id="rId13" Type="http://schemas.openxmlformats.org/officeDocument/2006/relationships/tags" Target="../tags/tag276.xml"/><Relationship Id="rId12" Type="http://schemas.openxmlformats.org/officeDocument/2006/relationships/tags" Target="../tags/tag275.xml"/><Relationship Id="rId11" Type="http://schemas.openxmlformats.org/officeDocument/2006/relationships/tags" Target="../tags/tag274.xml"/><Relationship Id="rId10" Type="http://schemas.openxmlformats.org/officeDocument/2006/relationships/tags" Target="../tags/tag273.xml"/><Relationship Id="rId1" Type="http://schemas.openxmlformats.org/officeDocument/2006/relationships/tags" Target="../tags/tag264.xml"/></Relationships>
</file>

<file path=ppt/slides/_rels/slide105.xml.rels><?xml version="1.0" encoding="UTF-8" standalone="yes"?>
<Relationships xmlns="http://schemas.openxmlformats.org/package/2006/relationships"><Relationship Id="rId9" Type="http://schemas.openxmlformats.org/officeDocument/2006/relationships/tags" Target="../tags/tag289.xml"/><Relationship Id="rId8" Type="http://schemas.openxmlformats.org/officeDocument/2006/relationships/tags" Target="../tags/tag288.xml"/><Relationship Id="rId7" Type="http://schemas.openxmlformats.org/officeDocument/2006/relationships/tags" Target="../tags/tag287.xml"/><Relationship Id="rId6" Type="http://schemas.openxmlformats.org/officeDocument/2006/relationships/tags" Target="../tags/tag286.xml"/><Relationship Id="rId5" Type="http://schemas.openxmlformats.org/officeDocument/2006/relationships/tags" Target="../tags/tag285.xml"/><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tags" Target="../tags/tag282.xml"/><Relationship Id="rId15" Type="http://schemas.openxmlformats.org/officeDocument/2006/relationships/slideLayout" Target="../slideLayouts/slideLayout8.xml"/><Relationship Id="rId14" Type="http://schemas.openxmlformats.org/officeDocument/2006/relationships/tags" Target="../tags/tag293.xml"/><Relationship Id="rId13" Type="http://schemas.openxmlformats.org/officeDocument/2006/relationships/image" Target="../media/image23.png"/><Relationship Id="rId12" Type="http://schemas.openxmlformats.org/officeDocument/2006/relationships/tags" Target="../tags/tag292.xml"/><Relationship Id="rId11" Type="http://schemas.openxmlformats.org/officeDocument/2006/relationships/tags" Target="../tags/tag291.xml"/><Relationship Id="rId10" Type="http://schemas.openxmlformats.org/officeDocument/2006/relationships/tags" Target="../tags/tag290.xml"/><Relationship Id="rId1" Type="http://schemas.openxmlformats.org/officeDocument/2006/relationships/tags" Target="../tags/tag281.xml"/></Relationships>
</file>

<file path=ppt/slides/_rels/slide106.xml.rels><?xml version="1.0" encoding="UTF-8" standalone="yes"?>
<Relationships xmlns="http://schemas.openxmlformats.org/package/2006/relationships"><Relationship Id="rId6" Type="http://schemas.openxmlformats.org/officeDocument/2006/relationships/notesSlide" Target="../notesSlides/notesSlide92.xml"/><Relationship Id="rId5" Type="http://schemas.openxmlformats.org/officeDocument/2006/relationships/slideLayout" Target="../slideLayouts/slideLayout19.xml"/><Relationship Id="rId4" Type="http://schemas.openxmlformats.org/officeDocument/2006/relationships/image" Target="../media/image8.jpe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hyperlink" Target="https://www.bilibili.com/video/BV12u411i7zx/?spm_id_from=333.337.search-card.all.click&amp;vd_source=1af4fb29d299d986400404a4a10922a1" TargetMode="External"/></Relationships>
</file>

<file path=ppt/slides/_rels/slide12.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2" Type="http://schemas.openxmlformats.org/officeDocument/2006/relationships/notesSlide" Target="../notesSlides/notesSlide10.xml"/><Relationship Id="rId11" Type="http://schemas.openxmlformats.org/officeDocument/2006/relationships/slideLayout" Target="../slideLayouts/slideLayout1.xml"/><Relationship Id="rId10" Type="http://schemas.openxmlformats.org/officeDocument/2006/relationships/tags" Target="../tags/tag34.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17.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9" Type="http://schemas.openxmlformats.org/officeDocument/2006/relationships/slideLayout" Target="../slideLayouts/slideLayout8.xml"/><Relationship Id="rId18" Type="http://schemas.openxmlformats.org/officeDocument/2006/relationships/tags" Target="../tags/tag55.xml"/><Relationship Id="rId17" Type="http://schemas.openxmlformats.org/officeDocument/2006/relationships/image" Target="../media/image11.png"/><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9" Type="http://schemas.openxmlformats.org/officeDocument/2006/relationships/slideLayout" Target="../slideLayouts/slideLayout8.xml"/><Relationship Id="rId18" Type="http://schemas.openxmlformats.org/officeDocument/2006/relationships/tags" Target="../tags/tag72.xml"/><Relationship Id="rId17" Type="http://schemas.openxmlformats.org/officeDocument/2006/relationships/image" Target="../media/image11.png"/><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6.xml"/></Relationships>
</file>

<file path=ppt/slides/_rels/slide19.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5" Type="http://schemas.openxmlformats.org/officeDocument/2006/relationships/slideLayout" Target="../slideLayouts/slideLayout8.xml"/><Relationship Id="rId14" Type="http://schemas.openxmlformats.org/officeDocument/2006/relationships/tags" Target="../tags/tag85.xml"/><Relationship Id="rId13" Type="http://schemas.openxmlformats.org/officeDocument/2006/relationships/image" Target="../media/image11.png"/><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3.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9.xml"/><Relationship Id="rId3" Type="http://schemas.openxmlformats.org/officeDocument/2006/relationships/image" Target="../media/image8.jpeg"/><Relationship Id="rId2" Type="http://schemas.microsoft.com/office/2007/relationships/hdphoto" Target="../media/image6.wdp"/><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tags" Target="../tags/tag90.xml"/><Relationship Id="rId1" Type="http://schemas.openxmlformats.org/officeDocument/2006/relationships/image" Target="../media/image14.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tags" Target="../tags/tag91.xml"/><Relationship Id="rId1"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0.xml"/><Relationship Id="rId3" Type="http://schemas.openxmlformats.org/officeDocument/2006/relationships/image" Target="../media/image8.jpeg"/><Relationship Id="rId2" Type="http://schemas.openxmlformats.org/officeDocument/2006/relationships/image" Target="../media/image16.pn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1" Type="http://schemas.openxmlformats.org/officeDocument/2006/relationships/slideLayout" Target="../slideLayouts/slideLayout10.xml"/><Relationship Id="rId10" Type="http://schemas.openxmlformats.org/officeDocument/2006/relationships/tags" Target="../tags/tag101.xml"/><Relationship Id="rId1" Type="http://schemas.openxmlformats.org/officeDocument/2006/relationships/tags" Target="../tags/tag9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0.xml"/><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tags" Target="../tags/tag109.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10.xml"/><Relationship Id="rId10" Type="http://schemas.openxmlformats.org/officeDocument/2006/relationships/tags" Target="../tags/tag9.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23.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tags" Target="../tags/tag124.xml"/><Relationship Id="rId1" Type="http://schemas.openxmlformats.org/officeDocument/2006/relationships/hyperlink" Target="https://pubsonline.informs.org/doi/abs/10.1287/isre.2022.0440" TargetMode="Externa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25.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tags" Target="../tags/tag126.xml"/><Relationship Id="rId1" Type="http://schemas.openxmlformats.org/officeDocument/2006/relationships/image" Target="../media/image18.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tags" Target="../tags/tag127.xml"/><Relationship Id="rId1"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tags" Target="../tags/tag129.xml"/><Relationship Id="rId1"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xml"/><Relationship Id="rId2" Type="http://schemas.openxmlformats.org/officeDocument/2006/relationships/tags" Target="../tags/tag131.xml"/><Relationship Id="rId1" Type="http://schemas.openxmlformats.org/officeDocument/2006/relationships/image" Target="../media/image21.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tags" Target="../tags/tag132.xml"/><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33.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xml"/><Relationship Id="rId2" Type="http://schemas.openxmlformats.org/officeDocument/2006/relationships/tags" Target="../tags/tag134.xml"/><Relationship Id="rId1" Type="http://schemas.openxmlformats.org/officeDocument/2006/relationships/hyperlink" Target="https://www.nber.org/system/files/working_papers/w34468/w34468.pdf"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13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3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68.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9" Type="http://schemas.openxmlformats.org/officeDocument/2006/relationships/slideLayout" Target="../slideLayouts/slideLayout8.xml"/><Relationship Id="rId18" Type="http://schemas.openxmlformats.org/officeDocument/2006/relationships/tags" Target="../tags/tag157.xml"/><Relationship Id="rId17" Type="http://schemas.openxmlformats.org/officeDocument/2006/relationships/image" Target="../media/image23.png"/><Relationship Id="rId16" Type="http://schemas.openxmlformats.org/officeDocument/2006/relationships/tags" Target="../tags/tag156.xml"/><Relationship Id="rId15" Type="http://schemas.openxmlformats.org/officeDocument/2006/relationships/tags" Target="../tags/tag155.xml"/><Relationship Id="rId14" Type="http://schemas.openxmlformats.org/officeDocument/2006/relationships/tags" Target="../tags/tag154.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tags" Target="../tags/tag141.xml"/></Relationships>
</file>

<file path=ppt/slides/_rels/slide69.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9" Type="http://schemas.openxmlformats.org/officeDocument/2006/relationships/slideLayout" Target="../slideLayouts/slideLayout8.xml"/><Relationship Id="rId18" Type="http://schemas.openxmlformats.org/officeDocument/2006/relationships/tags" Target="../tags/tag174.xml"/><Relationship Id="rId17" Type="http://schemas.openxmlformats.org/officeDocument/2006/relationships/image" Target="../media/image23.png"/><Relationship Id="rId16" Type="http://schemas.openxmlformats.org/officeDocument/2006/relationships/tags" Target="../tags/tag173.xml"/><Relationship Id="rId15" Type="http://schemas.openxmlformats.org/officeDocument/2006/relationships/tags" Target="../tags/tag172.xml"/><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tags" Target="../tags/tag158.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12.xml"/><Relationship Id="rId2" Type="http://schemas.openxmlformats.org/officeDocument/2006/relationships/image" Target="../media/image13.png"/><Relationship Id="rId1" Type="http://schemas.openxmlformats.org/officeDocument/2006/relationships/image" Target="../media/image12.jpeg"/></Relationships>
</file>

<file path=ppt/slides/_rels/slide70.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5" Type="http://schemas.openxmlformats.org/officeDocument/2006/relationships/slideLayout" Target="../slideLayouts/slideLayout8.xml"/><Relationship Id="rId14" Type="http://schemas.openxmlformats.org/officeDocument/2006/relationships/tags" Target="../tags/tag187.xml"/><Relationship Id="rId13" Type="http://schemas.openxmlformats.org/officeDocument/2006/relationships/image" Target="../media/image23.png"/><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75.xml"/></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10.xml"/><Relationship Id="rId3" Type="http://schemas.openxmlformats.org/officeDocument/2006/relationships/image" Target="../media/image8.jpeg"/><Relationship Id="rId2" Type="http://schemas.openxmlformats.org/officeDocument/2006/relationships/image" Target="../media/image24.png"/><Relationship Id="rId1" Type="http://schemas.openxmlformats.org/officeDocument/2006/relationships/image" Target="../media/image9.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1.xml"/><Relationship Id="rId2" Type="http://schemas.openxmlformats.org/officeDocument/2006/relationships/tags" Target="../tags/tag188.xml"/><Relationship Id="rId1" Type="http://schemas.openxmlformats.org/officeDocument/2006/relationships/hyperlink" Target="https://www.bilibili.com/video/BV1dVHpztEwq/?vd_source=1af4fb29d299d986400404a4a10922a1" TargetMode="Externa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1.xml"/><Relationship Id="rId1" Type="http://schemas.openxmlformats.org/officeDocument/2006/relationships/tags" Target="../tags/tag189.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1.xml"/><Relationship Id="rId1" Type="http://schemas.openxmlformats.org/officeDocument/2006/relationships/tags" Target="../tags/tag190.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1.xml"/><Relationship Id="rId1" Type="http://schemas.openxmlformats.org/officeDocument/2006/relationships/tags" Target="../tags/tag19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1.xml"/><Relationship Id="rId1" Type="http://schemas.openxmlformats.org/officeDocument/2006/relationships/tags" Target="../tags/tag19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1.xml"/><Relationship Id="rId1" Type="http://schemas.openxmlformats.org/officeDocument/2006/relationships/tags" Target="../tags/tag19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tags" Target="../tags/tag19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19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tags" Target="../tags/tag20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tags" Target="../tags/tag204.xml"/></Relationships>
</file>

<file path=ppt/slides/_rels/slide89.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5" Type="http://schemas.openxmlformats.org/officeDocument/2006/relationships/slideLayout" Target="../slideLayouts/slideLayout8.xml"/><Relationship Id="rId14" Type="http://schemas.openxmlformats.org/officeDocument/2006/relationships/tags" Target="../tags/tag217.xml"/><Relationship Id="rId13" Type="http://schemas.openxmlformats.org/officeDocument/2006/relationships/image" Target="../media/image23.png"/><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1" Type="http://schemas.openxmlformats.org/officeDocument/2006/relationships/slideLayout" Target="../slideLayouts/slideLayout8.xml"/><Relationship Id="rId10" Type="http://schemas.openxmlformats.org/officeDocument/2006/relationships/tags" Target="../tags/tag22.xml"/><Relationship Id="rId1" Type="http://schemas.openxmlformats.org/officeDocument/2006/relationships/tags" Target="../tags/tag14.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slideLayout" Target="../slideLayouts/slideLayout8.xml"/><Relationship Id="rId3" Type="http://schemas.openxmlformats.org/officeDocument/2006/relationships/image" Target="../media/image8.jpeg"/><Relationship Id="rId2" Type="http://schemas.openxmlformats.org/officeDocument/2006/relationships/image" Target="../media/image24.png"/><Relationship Id="rId1" Type="http://schemas.openxmlformats.org/officeDocument/2006/relationships/image" Target="../media/image9.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xml"/><Relationship Id="rId2" Type="http://schemas.openxmlformats.org/officeDocument/2006/relationships/tags" Target="../tags/tag218.xml"/><Relationship Id="rId1" Type="http://schemas.openxmlformats.org/officeDocument/2006/relationships/image" Target="../media/image25.jpeg"/></Relationships>
</file>

<file path=ppt/slides/_rels/slide92.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image" Target="../media/image23.png"/><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0" Type="http://schemas.openxmlformats.org/officeDocument/2006/relationships/slideLayout" Target="../slideLayouts/slideLayout8.xml"/><Relationship Id="rId1" Type="http://schemas.openxmlformats.org/officeDocument/2006/relationships/tags" Target="../tags/tag219.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22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tags" Target="../tags/tag228.xml"/></Relationships>
</file>

<file path=ppt/slides/_rels/slide95.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hyperlink" Target="https://mp.weixin.qq.com/s/AeWJ1ZsPUFKSxVZaLjUVFA" TargetMode="Externa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4" Type="http://schemas.openxmlformats.org/officeDocument/2006/relationships/notesSlide" Target="../notesSlides/notesSlide84.xml"/><Relationship Id="rId13" Type="http://schemas.openxmlformats.org/officeDocument/2006/relationships/slideLayout" Target="../slideLayouts/slideLayout1.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tags" Target="../tags/tag237.xml"/><Relationship Id="rId1" Type="http://schemas.openxmlformats.org/officeDocument/2006/relationships/tags" Target="../tags/tag229.xml"/></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1.xml"/><Relationship Id="rId2" Type="http://schemas.openxmlformats.org/officeDocument/2006/relationships/tags" Target="../tags/tag240.xml"/><Relationship Id="rId1" Type="http://schemas.openxmlformats.org/officeDocument/2006/relationships/hyperlink" Target="https://www.bilibili.com/video/BV1HZ4y1F785/?spm_id_from=333.337.search-card.all.click&amp;vd_source=1af4fb29d299d986400404a4a10922a1" TargetMode="Externa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xml"/><Relationship Id="rId1" Type="http://schemas.openxmlformats.org/officeDocument/2006/relationships/tags" Target="../tags/tag241.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tags" Target="../tags/tag24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2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1">
              <a:extLst>
                <a:ext uri="{BEBA8EAE-BF5A-486C-A8C5-ECC9F3942E4B}">
                  <a14:imgProps xmlns:a14="http://schemas.microsoft.com/office/drawing/2010/main">
                    <a14:imgLayer r:embed="rId2">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17214" y="0"/>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314009" y="1479273"/>
            <a:ext cx="9563982" cy="1754326"/>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第四章 人工智能与企业行为、组织变革</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613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4"/>
            <a:stretch>
              <a:fillRect/>
            </a:stretch>
          </p:blipFill>
          <p:spPr>
            <a:xfrm>
              <a:off x="11324" y="6238"/>
              <a:ext cx="1533" cy="1488"/>
            </a:xfrm>
            <a:prstGeom prst="ellipse">
              <a:avLst/>
            </a:prstGeom>
            <a:noFill/>
            <a:ln w="9525">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3" name="文本框 2"/>
          <p:cNvSpPr txBox="1"/>
          <p:nvPr/>
        </p:nvSpPr>
        <p:spPr>
          <a:xfrm>
            <a:off x="848575" y="1549487"/>
            <a:ext cx="10731335" cy="56233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altLang="zh-CN" b="1" dirty="0"/>
              <a:t>VUCA</a:t>
            </a:r>
            <a:r>
              <a:rPr lang="zh-CN" altLang="en-US" b="1" dirty="0"/>
              <a:t>环境与企业风险管理的必要性</a:t>
            </a:r>
            <a:endParaRPr lang="en-US" altLang="zh-CN" b="1" dirty="0"/>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二、人工智能对企业风险管理和控制的影响</a:t>
            </a:r>
            <a:endParaRPr lang="zh-CN" altLang="en-US" sz="2000" b="1" dirty="0"/>
          </a:p>
        </p:txBody>
      </p:sp>
      <p:grpSp>
        <p:nvGrpSpPr>
          <p:cNvPr id="15" name="组合 14"/>
          <p:cNvGrpSpPr/>
          <p:nvPr/>
        </p:nvGrpSpPr>
        <p:grpSpPr>
          <a:xfrm>
            <a:off x="581819" y="2388268"/>
            <a:ext cx="5011575" cy="2793399"/>
            <a:chOff x="581819" y="2388268"/>
            <a:chExt cx="5011575" cy="2793399"/>
          </a:xfrm>
        </p:grpSpPr>
        <p:sp>
          <p:nvSpPr>
            <p:cNvPr id="5" name="椭圆 4"/>
            <p:cNvSpPr/>
            <p:nvPr/>
          </p:nvSpPr>
          <p:spPr>
            <a:xfrm>
              <a:off x="1217428" y="2615609"/>
              <a:ext cx="3684181" cy="2413591"/>
            </a:xfrm>
            <a:prstGeom prst="ellipse">
              <a:avLst/>
            </a:prstGeom>
            <a:ln w="22225"/>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VUCA</a:t>
              </a:r>
              <a:r>
                <a:rPr lang="zh-CN" altLang="en-US" b="1" dirty="0"/>
                <a:t>特征</a:t>
              </a:r>
              <a:endParaRPr lang="zh-CN" altLang="en-US" b="1" dirty="0"/>
            </a:p>
          </p:txBody>
        </p:sp>
        <p:sp>
          <p:nvSpPr>
            <p:cNvPr id="2" name="矩形: 圆角 1"/>
            <p:cNvSpPr/>
            <p:nvPr/>
          </p:nvSpPr>
          <p:spPr>
            <a:xfrm>
              <a:off x="581819" y="3471531"/>
              <a:ext cx="1482669" cy="562334"/>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不确定性</a:t>
              </a:r>
              <a:endParaRPr lang="en-US" altLang="zh-CN" sz="1600" dirty="0"/>
            </a:p>
            <a:p>
              <a:pPr algn="ctr"/>
              <a:r>
                <a:rPr lang="zh-CN" altLang="en-US" sz="1600" dirty="0"/>
                <a:t>（</a:t>
              </a:r>
              <a:r>
                <a:rPr lang="en-US" altLang="zh-CN" sz="1600" dirty="0"/>
                <a:t>Uncertainty</a:t>
              </a:r>
              <a:r>
                <a:rPr lang="zh-CN" altLang="en-US" sz="1600" dirty="0"/>
                <a:t>）</a:t>
              </a:r>
              <a:endParaRPr lang="zh-CN" altLang="en-US" sz="1600" dirty="0"/>
            </a:p>
          </p:txBody>
        </p:sp>
        <p:sp>
          <p:nvSpPr>
            <p:cNvPr id="6" name="矩形: 圆角 5"/>
            <p:cNvSpPr/>
            <p:nvPr/>
          </p:nvSpPr>
          <p:spPr>
            <a:xfrm>
              <a:off x="2307838" y="2388268"/>
              <a:ext cx="1482669" cy="562334"/>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多变性</a:t>
              </a:r>
              <a:endParaRPr lang="en-US" altLang="zh-CN" sz="1600" dirty="0"/>
            </a:p>
            <a:p>
              <a:pPr algn="ctr"/>
              <a:r>
                <a:rPr lang="zh-CN" altLang="en-US" sz="1600" dirty="0"/>
                <a:t>（</a:t>
              </a:r>
              <a:r>
                <a:rPr lang="en-US" altLang="zh-CN" sz="1600" dirty="0"/>
                <a:t>Volatility</a:t>
              </a:r>
              <a:r>
                <a:rPr lang="zh-CN" altLang="en-US" sz="1600" dirty="0"/>
                <a:t>）</a:t>
              </a:r>
              <a:endParaRPr lang="zh-CN" altLang="en-US" sz="1600" dirty="0"/>
            </a:p>
          </p:txBody>
        </p:sp>
        <p:sp>
          <p:nvSpPr>
            <p:cNvPr id="7" name="矩形: 圆角 6"/>
            <p:cNvSpPr/>
            <p:nvPr/>
          </p:nvSpPr>
          <p:spPr>
            <a:xfrm>
              <a:off x="2307838" y="4619333"/>
              <a:ext cx="1482669" cy="562334"/>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复杂性</a:t>
              </a:r>
              <a:endParaRPr lang="en-US" altLang="zh-CN" sz="1600" dirty="0"/>
            </a:p>
            <a:p>
              <a:pPr algn="ctr"/>
              <a:r>
                <a:rPr lang="zh-CN" altLang="en-US" sz="1600" dirty="0"/>
                <a:t>（</a:t>
              </a:r>
              <a:r>
                <a:rPr lang="en-US" altLang="zh-CN" sz="1600" dirty="0"/>
                <a:t>Complexity</a:t>
              </a:r>
              <a:r>
                <a:rPr lang="zh-CN" altLang="en-US" sz="1600" dirty="0"/>
                <a:t>）</a:t>
              </a:r>
              <a:endParaRPr lang="zh-CN" altLang="en-US" sz="1600" dirty="0"/>
            </a:p>
          </p:txBody>
        </p:sp>
        <p:sp>
          <p:nvSpPr>
            <p:cNvPr id="9" name="矩形: 圆角 8"/>
            <p:cNvSpPr/>
            <p:nvPr/>
          </p:nvSpPr>
          <p:spPr>
            <a:xfrm>
              <a:off x="4110725" y="3471531"/>
              <a:ext cx="1482669" cy="562334"/>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模糊性（</a:t>
              </a:r>
              <a:r>
                <a:rPr lang="en-US" altLang="zh-CN" sz="1600" dirty="0"/>
                <a:t>Ambiguity</a:t>
              </a:r>
              <a:r>
                <a:rPr lang="zh-CN" altLang="en-US" sz="1600" dirty="0"/>
                <a:t>）</a:t>
              </a:r>
              <a:endParaRPr lang="zh-CN" altLang="en-US" sz="1600" dirty="0"/>
            </a:p>
          </p:txBody>
        </p:sp>
      </p:grpSp>
      <p:sp>
        <p:nvSpPr>
          <p:cNvPr id="10" name="矩形: 圆角 9"/>
          <p:cNvSpPr/>
          <p:nvPr/>
        </p:nvSpPr>
        <p:spPr>
          <a:xfrm>
            <a:off x="6312916" y="2479143"/>
            <a:ext cx="2092121" cy="2413591"/>
          </a:xfrm>
          <a:prstGeom prst="round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zh-CN" altLang="en-US" sz="1600" b="1" dirty="0"/>
              <a:t>风险来源</a:t>
            </a:r>
            <a:endParaRPr lang="en-US" altLang="zh-CN" sz="1600" b="1" dirty="0"/>
          </a:p>
          <a:p>
            <a:pPr marL="285750" indent="-285750" algn="just">
              <a:lnSpc>
                <a:spcPct val="150000"/>
              </a:lnSpc>
              <a:buFont typeface="Wingdings" panose="05000000000000000000" pitchFamily="2" charset="2"/>
              <a:buChar char="u"/>
            </a:pPr>
            <a:r>
              <a:rPr lang="zh-CN" altLang="en-US" sz="1600" dirty="0"/>
              <a:t>宏观经济波动</a:t>
            </a:r>
            <a:endParaRPr lang="en-US" altLang="zh-CN" sz="1600" dirty="0"/>
          </a:p>
          <a:p>
            <a:pPr marL="285750" indent="-285750" algn="just">
              <a:lnSpc>
                <a:spcPct val="150000"/>
              </a:lnSpc>
              <a:buFont typeface="Wingdings" panose="05000000000000000000" pitchFamily="2" charset="2"/>
              <a:buChar char="u"/>
            </a:pPr>
            <a:r>
              <a:rPr lang="zh-CN" altLang="en-US" sz="1600" dirty="0"/>
              <a:t>逆全球化趋势</a:t>
            </a:r>
            <a:endParaRPr lang="en-US" altLang="zh-CN" sz="1600" dirty="0"/>
          </a:p>
          <a:p>
            <a:pPr marL="285750" indent="-285750" algn="just">
              <a:lnSpc>
                <a:spcPct val="150000"/>
              </a:lnSpc>
              <a:buFont typeface="Wingdings" panose="05000000000000000000" pitchFamily="2" charset="2"/>
              <a:buChar char="u"/>
            </a:pPr>
            <a:r>
              <a:rPr lang="zh-CN" altLang="en-US" sz="1600" dirty="0"/>
              <a:t>金融、气候、政治等外部冲击</a:t>
            </a:r>
            <a:endParaRPr lang="zh-CN" altLang="en-US" sz="1600" dirty="0"/>
          </a:p>
        </p:txBody>
      </p:sp>
      <p:sp>
        <p:nvSpPr>
          <p:cNvPr id="11" name="矩形: 圆角 10"/>
          <p:cNvSpPr/>
          <p:nvPr/>
        </p:nvSpPr>
        <p:spPr>
          <a:xfrm>
            <a:off x="9331843" y="2486909"/>
            <a:ext cx="2092121" cy="2413591"/>
          </a:xfrm>
          <a:prstGeom prst="round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zh-CN" altLang="en-US" sz="1600" b="1" dirty="0"/>
              <a:t>风险后果</a:t>
            </a:r>
            <a:endParaRPr lang="en-US" altLang="zh-CN" sz="1600" b="1" dirty="0"/>
          </a:p>
          <a:p>
            <a:pPr marL="285750" indent="-285750" algn="just">
              <a:lnSpc>
                <a:spcPct val="150000"/>
              </a:lnSpc>
              <a:buFont typeface="Wingdings" panose="05000000000000000000" pitchFamily="2" charset="2"/>
              <a:buChar char="u"/>
            </a:pPr>
            <a:r>
              <a:rPr lang="zh-CN" altLang="en-US" sz="1600" dirty="0"/>
              <a:t>企业资产价值下降</a:t>
            </a:r>
            <a:endParaRPr lang="en-US" altLang="zh-CN" sz="1600" dirty="0"/>
          </a:p>
          <a:p>
            <a:pPr marL="285750" indent="-285750" algn="just">
              <a:lnSpc>
                <a:spcPct val="150000"/>
              </a:lnSpc>
              <a:buFont typeface="Wingdings" panose="05000000000000000000" pitchFamily="2" charset="2"/>
              <a:buChar char="u"/>
            </a:pPr>
            <a:r>
              <a:rPr lang="zh-CN" altLang="en-US" sz="1600" dirty="0"/>
              <a:t>产品销售受阻</a:t>
            </a:r>
            <a:endParaRPr lang="en-US" altLang="zh-CN" sz="1600" dirty="0"/>
          </a:p>
          <a:p>
            <a:pPr marL="285750" indent="-285750" algn="just">
              <a:lnSpc>
                <a:spcPct val="150000"/>
              </a:lnSpc>
              <a:buFont typeface="Wingdings" panose="05000000000000000000" pitchFamily="2" charset="2"/>
              <a:buChar char="u"/>
            </a:pPr>
            <a:r>
              <a:rPr lang="zh-CN" altLang="en-US" sz="1600" dirty="0"/>
              <a:t>生产中断与供应链外溢</a:t>
            </a:r>
            <a:endParaRPr lang="zh-CN" altLang="en-US" sz="1600" dirty="0"/>
          </a:p>
        </p:txBody>
      </p:sp>
      <p:sp>
        <p:nvSpPr>
          <p:cNvPr id="12" name="箭头: 右 11"/>
          <p:cNvSpPr/>
          <p:nvPr/>
        </p:nvSpPr>
        <p:spPr>
          <a:xfrm>
            <a:off x="8405037" y="3471531"/>
            <a:ext cx="910858" cy="441250"/>
          </a:xfrm>
          <a:prstGeom prst="right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81819" y="5515790"/>
            <a:ext cx="7392988" cy="369332"/>
          </a:xfrm>
          <a:prstGeom prst="rect">
            <a:avLst/>
          </a:prstGeom>
          <a:noFill/>
        </p:spPr>
        <p:txBody>
          <a:bodyPr wrap="square" rtlCol="0">
            <a:spAutoFit/>
          </a:bodyPr>
          <a:lstStyle/>
          <a:p>
            <a:r>
              <a:rPr lang="zh-CN" altLang="en-US" b="1" dirty="0"/>
              <a:t>风险管理意义：</a:t>
            </a:r>
            <a:r>
              <a:rPr lang="zh-CN" altLang="en-US" dirty="0"/>
              <a:t>保证企业稳定经营；促进供应链与产业链高质量发展</a:t>
            </a:r>
            <a:endParaRPr lang="zh-CN" altLang="en-US" dirty="0"/>
          </a:p>
        </p:txBody>
      </p:sp>
      <p:sp>
        <p:nvSpPr>
          <p:cNvPr id="14" name="文本框 13"/>
          <p:cNvSpPr txBox="1"/>
          <p:nvPr/>
        </p:nvSpPr>
        <p:spPr>
          <a:xfrm>
            <a:off x="6661150" y="607638"/>
            <a:ext cx="5321614" cy="1477328"/>
          </a:xfrm>
          <a:prstGeom prst="rect">
            <a:avLst/>
          </a:prstGeom>
          <a:noFill/>
        </p:spPr>
        <p:txBody>
          <a:bodyPr wrap="square" rtlCol="0">
            <a:spAutoFit/>
          </a:bodyPr>
          <a:lstStyle/>
          <a:p>
            <a:r>
              <a:rPr lang="zh-CN" altLang="en-US" b="1">
                <a:solidFill>
                  <a:srgbClr val="AE282F"/>
                </a:solidFill>
              </a:rPr>
              <a:t>当下的经济环境常被称为 </a:t>
            </a:r>
            <a:r>
              <a:rPr lang="en-US" altLang="zh-CN" b="1">
                <a:solidFill>
                  <a:srgbClr val="AE282F"/>
                </a:solidFill>
              </a:rPr>
              <a:t>VUCA </a:t>
            </a:r>
            <a:r>
              <a:rPr lang="zh-CN" altLang="en-US" b="1">
                <a:solidFill>
                  <a:srgbClr val="AE282F"/>
                </a:solidFill>
              </a:rPr>
              <a:t>时代，即不确定、复杂、多变和模糊。企业不仅要面对金融、气候、政治的风险，还要应对这些风险在供应链和产业链中快速传导的挑战。因此，提升风险识别、控制与管理能力，已成为企业生存和发展的关键前提。</a:t>
            </a:r>
            <a:endParaRPr lang="zh-CN" altLang="en-US" b="1" dirty="0">
              <a:solidFill>
                <a:srgbClr val="AE282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企业应用人工智能的挑战与对策</a:t>
            </a:r>
            <a:endParaRPr lang="zh-CN" altLang="en-US" dirty="0">
              <a:solidFill>
                <a:schemeClr val="accent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346" y="1071130"/>
            <a:ext cx="3952875" cy="395287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379" y="2096276"/>
            <a:ext cx="4645160" cy="2130101"/>
          </a:xfrm>
          <a:prstGeom prst="rect">
            <a:avLst/>
          </a:prstGeom>
        </p:spPr>
      </p:pic>
      <p:sp>
        <p:nvSpPr>
          <p:cNvPr id="10" name="文本框 9"/>
          <p:cNvSpPr txBox="1"/>
          <p:nvPr/>
        </p:nvSpPr>
        <p:spPr>
          <a:xfrm>
            <a:off x="510074" y="5300480"/>
            <a:ext cx="11343635" cy="1289456"/>
          </a:xfrm>
          <a:prstGeom prst="rect">
            <a:avLst/>
          </a:prstGeom>
          <a:noFill/>
        </p:spPr>
        <p:txBody>
          <a:bodyPr wrap="square" rtlCol="0">
            <a:spAutoFit/>
          </a:bodyPr>
          <a:lstStyle/>
          <a:p>
            <a:pPr algn="just">
              <a:lnSpc>
                <a:spcPct val="150000"/>
              </a:lnSpc>
            </a:pPr>
            <a:r>
              <a:rPr lang="en-US" altLang="zh-CN" dirty="0"/>
              <a:t>2018</a:t>
            </a:r>
            <a:r>
              <a:rPr lang="zh-CN" altLang="en-US" dirty="0"/>
              <a:t>年，当佳士得拍卖锤为人工智能生成艺术作品</a:t>
            </a:r>
            <a:r>
              <a:rPr lang="en-US" altLang="zh-CN" dirty="0"/>
              <a:t>《</a:t>
            </a:r>
            <a:r>
              <a:rPr lang="zh-CN" altLang="en-US" dirty="0"/>
              <a:t>爱德蒙德贝拉米（</a:t>
            </a:r>
            <a:r>
              <a:rPr lang="en-US" altLang="zh-CN" dirty="0"/>
              <a:t>Edmond de Belamy</a:t>
            </a:r>
            <a:r>
              <a:rPr lang="zh-CN" altLang="en-US" dirty="0"/>
              <a:t>）</a:t>
            </a:r>
            <a:r>
              <a:rPr lang="en-US" altLang="zh-CN" dirty="0"/>
              <a:t>》</a:t>
            </a:r>
            <a:r>
              <a:rPr lang="zh-CN" altLang="en-US" dirty="0"/>
              <a:t>落下</a:t>
            </a:r>
            <a:r>
              <a:rPr lang="en-US" altLang="zh-CN" b="1" dirty="0"/>
              <a:t>43.2</a:t>
            </a:r>
            <a:r>
              <a:rPr lang="zh-CN" altLang="en-US" b="1" dirty="0"/>
              <a:t>万美元的成交价</a:t>
            </a:r>
            <a:r>
              <a:rPr lang="zh-CN" altLang="en-US" dirty="0"/>
              <a:t>时</a:t>
            </a:r>
            <a:r>
              <a:rPr lang="en-US" altLang="zh-CN" dirty="0"/>
              <a:t>——</a:t>
            </a:r>
            <a:r>
              <a:rPr lang="zh-CN" altLang="en-US" dirty="0"/>
              <a:t>它成为 </a:t>
            </a:r>
            <a:r>
              <a:rPr lang="zh-CN" altLang="en-US" b="1" dirty="0">
                <a:solidFill>
                  <a:srgbClr val="C00000"/>
                </a:solidFill>
              </a:rPr>
              <a:t>首件在顶级拍卖行成功售出的</a:t>
            </a:r>
            <a:r>
              <a:rPr lang="en-US" altLang="zh-CN" b="1" dirty="0">
                <a:solidFill>
                  <a:srgbClr val="C00000"/>
                </a:solidFill>
              </a:rPr>
              <a:t>AI</a:t>
            </a:r>
            <a:r>
              <a:rPr lang="zh-CN" altLang="en-US" b="1" dirty="0">
                <a:solidFill>
                  <a:srgbClr val="C00000"/>
                </a:solidFill>
              </a:rPr>
              <a:t>生成艺术品</a:t>
            </a:r>
            <a:r>
              <a:rPr lang="zh-CN" altLang="en-US" dirty="0"/>
              <a:t>，标志着</a:t>
            </a:r>
            <a:r>
              <a:rPr lang="en-US" altLang="zh-CN" dirty="0"/>
              <a:t>AI</a:t>
            </a:r>
            <a:r>
              <a:rPr lang="zh-CN" altLang="en-US" dirty="0"/>
              <a:t>艺术正式进入主流艺术市场，而艺术界才惊觉这幅</a:t>
            </a:r>
            <a:r>
              <a:rPr lang="en-US" altLang="zh-CN" dirty="0"/>
              <a:t>"18</a:t>
            </a:r>
            <a:r>
              <a:rPr lang="zh-CN" altLang="en-US" dirty="0"/>
              <a:t>世纪古典肖像</a:t>
            </a:r>
            <a:r>
              <a:rPr lang="en-US" altLang="zh-CN" dirty="0"/>
              <a:t>"</a:t>
            </a:r>
            <a:r>
              <a:rPr lang="zh-CN" altLang="en-US" dirty="0"/>
              <a:t>的签名栏是一段算法代码。</a:t>
            </a:r>
            <a:endParaRPr lang="zh-CN" altLang="en-US" dirty="0"/>
          </a:p>
        </p:txBody>
      </p:sp>
    </p:spTree>
    <p:custDataLst>
      <p:tags r:id="rId3"/>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企业应用人工智能的挑战与对策</a:t>
            </a:r>
            <a:endParaRPr lang="zh-CN" altLang="en-US" dirty="0">
              <a:solidFill>
                <a:schemeClr val="accent1"/>
              </a:solidFill>
            </a:endParaRPr>
          </a:p>
        </p:txBody>
      </p:sp>
      <p:sp>
        <p:nvSpPr>
          <p:cNvPr id="15" name="文本框 14"/>
          <p:cNvSpPr txBox="1"/>
          <p:nvPr/>
        </p:nvSpPr>
        <p:spPr>
          <a:xfrm>
            <a:off x="254000" y="929086"/>
            <a:ext cx="5272644" cy="400110"/>
          </a:xfrm>
          <a:prstGeom prst="rect">
            <a:avLst/>
          </a:prstGeom>
          <a:noFill/>
        </p:spPr>
        <p:txBody>
          <a:bodyPr wrap="square" rtlCol="0">
            <a:spAutoFit/>
          </a:bodyPr>
          <a:lstStyle/>
          <a:p>
            <a:r>
              <a:rPr lang="zh-CN" altLang="en-US" sz="2000" b="1" dirty="0"/>
              <a:t>三、法律法规与伦理考量</a:t>
            </a:r>
            <a:endParaRPr lang="zh-CN" altLang="en-US" sz="2000" b="1" dirty="0"/>
          </a:p>
        </p:txBody>
      </p:sp>
      <p:sp>
        <p:nvSpPr>
          <p:cNvPr id="6" name="Rectangle 3"/>
          <p:cNvSpPr>
            <a:spLocks noChangeArrowheads="1"/>
          </p:cNvSpPr>
          <p:nvPr/>
        </p:nvSpPr>
        <p:spPr bwMode="auto">
          <a:xfrm>
            <a:off x="696911" y="1511169"/>
            <a:ext cx="104018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lvl="0" indent="-457200" algn="just" eaLnBrk="0" fontAlgn="base" hangingPunct="0">
              <a:spcBef>
                <a:spcPct val="0"/>
              </a:spcBef>
              <a:spcAft>
                <a:spcPct val="0"/>
              </a:spcAft>
              <a:buFont typeface="Wingdings" panose="05000000000000000000" pitchFamily="2" charset="2"/>
              <a:buChar char="Ø"/>
            </a:pPr>
            <a:r>
              <a:rPr lang="zh-CN" altLang="en-US" b="1" dirty="0">
                <a:latin typeface="Arial" panose="020B0604020202020204" pitchFamily="34" charset="0"/>
              </a:rPr>
              <a:t>伦理本质：</a:t>
            </a:r>
            <a:r>
              <a:rPr lang="zh-CN" altLang="en-US" dirty="0">
                <a:latin typeface="Arial" panose="020B0604020202020204" pitchFamily="34" charset="0"/>
              </a:rPr>
              <a:t>开发与使用需符合人类价值观，保障公共利益</a:t>
            </a:r>
            <a:endParaRPr lang="zh-CN" altLang="zh-CN" sz="1600" dirty="0">
              <a:latin typeface="Arial" panose="020B0604020202020204" pitchFamily="34" charset="0"/>
            </a:endParaRPr>
          </a:p>
        </p:txBody>
      </p:sp>
      <p:sp>
        <p:nvSpPr>
          <p:cNvPr id="13" name="矩形: 圆角 12"/>
          <p:cNvSpPr/>
          <p:nvPr/>
        </p:nvSpPr>
        <p:spPr>
          <a:xfrm>
            <a:off x="3754179" y="2230982"/>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r>
              <a:rPr lang="zh-CN" altLang="en-US" b="1" dirty="0"/>
              <a:t>应用的伦理挑战</a:t>
            </a:r>
            <a:endParaRPr lang="zh-CN" altLang="en-US" b="1" dirty="0"/>
          </a:p>
        </p:txBody>
      </p:sp>
      <p:sp>
        <p:nvSpPr>
          <p:cNvPr id="14" name="矩形 13"/>
          <p:cNvSpPr/>
          <p:nvPr/>
        </p:nvSpPr>
        <p:spPr>
          <a:xfrm>
            <a:off x="255706" y="3067441"/>
            <a:ext cx="3608269" cy="1442357"/>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en-US" altLang="zh-CN" b="1" dirty="0"/>
              <a:t>1.</a:t>
            </a:r>
            <a:r>
              <a:rPr lang="zh-CN" altLang="en-US" b="1" dirty="0"/>
              <a:t>威胁人类主体性</a:t>
            </a:r>
            <a:endParaRPr lang="en-US" altLang="zh-CN" dirty="0"/>
          </a:p>
          <a:p>
            <a:pPr marL="285750" indent="-285750" algn="just">
              <a:spcBef>
                <a:spcPts val="600"/>
              </a:spcBef>
              <a:buFont typeface="Wingdings" panose="05000000000000000000" pitchFamily="2" charset="2"/>
              <a:buChar char="u"/>
            </a:pPr>
            <a:r>
              <a:rPr lang="zh-CN" altLang="en-US" dirty="0"/>
              <a:t>技术控制下，人类可能沦为机器的附庸</a:t>
            </a:r>
            <a:endParaRPr lang="zh-CN" altLang="en-US" dirty="0"/>
          </a:p>
        </p:txBody>
      </p:sp>
      <p:sp>
        <p:nvSpPr>
          <p:cNvPr id="16" name="矩形 15"/>
          <p:cNvSpPr/>
          <p:nvPr/>
        </p:nvSpPr>
        <p:spPr>
          <a:xfrm>
            <a:off x="4352925" y="3067440"/>
            <a:ext cx="3486149" cy="1442356"/>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en-US" altLang="zh-CN" b="1" dirty="0"/>
              <a:t>2.</a:t>
            </a:r>
            <a:r>
              <a:rPr lang="zh-CN" altLang="en-US" b="1" dirty="0"/>
              <a:t>公平与正义问题</a:t>
            </a:r>
            <a:endParaRPr lang="en-US" altLang="zh-CN" dirty="0"/>
          </a:p>
          <a:p>
            <a:pPr marL="285750" indent="-285750" algn="just">
              <a:spcBef>
                <a:spcPts val="600"/>
              </a:spcBef>
              <a:buFont typeface="Wingdings" panose="05000000000000000000" pitchFamily="2" charset="2"/>
              <a:buChar char="u"/>
            </a:pPr>
            <a:r>
              <a:rPr lang="zh-CN" altLang="en-US" dirty="0"/>
              <a:t>自动化替代低技能岗位 → 失业与社会不平等加剧</a:t>
            </a:r>
            <a:endParaRPr lang="zh-CN" altLang="en-US" dirty="0"/>
          </a:p>
        </p:txBody>
      </p:sp>
      <p:sp>
        <p:nvSpPr>
          <p:cNvPr id="18" name="矩形 17"/>
          <p:cNvSpPr/>
          <p:nvPr/>
        </p:nvSpPr>
        <p:spPr>
          <a:xfrm>
            <a:off x="8188325" y="3067442"/>
            <a:ext cx="3765247" cy="1442354"/>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en-US" altLang="zh-CN" b="1" dirty="0"/>
              <a:t>3.</a:t>
            </a:r>
            <a:r>
              <a:rPr lang="zh-CN" altLang="en-US" b="1" dirty="0"/>
              <a:t>算法偏见与“信息茧房”</a:t>
            </a:r>
            <a:endParaRPr lang="en-US" altLang="zh-CN" b="1" dirty="0"/>
          </a:p>
          <a:p>
            <a:pPr marL="285750" indent="-285750" algn="just">
              <a:spcBef>
                <a:spcPts val="600"/>
              </a:spcBef>
              <a:buFont typeface="Wingdings" panose="05000000000000000000" pitchFamily="2" charset="2"/>
              <a:buChar char="u"/>
            </a:pPr>
            <a:r>
              <a:rPr lang="zh-CN" altLang="en-US" dirty="0"/>
              <a:t>招聘</a:t>
            </a:r>
            <a:r>
              <a:rPr lang="en-US" altLang="zh-CN" dirty="0"/>
              <a:t>/</a:t>
            </a:r>
            <a:r>
              <a:rPr lang="zh-CN" altLang="en-US" dirty="0"/>
              <a:t>信贷中的偏见放大</a:t>
            </a:r>
            <a:endParaRPr lang="en-US" altLang="zh-CN" dirty="0"/>
          </a:p>
          <a:p>
            <a:pPr marL="285750" indent="-285750" algn="just">
              <a:spcBef>
                <a:spcPts val="600"/>
              </a:spcBef>
              <a:buFont typeface="Wingdings" panose="05000000000000000000" pitchFamily="2" charset="2"/>
              <a:buChar char="u"/>
            </a:pPr>
            <a:r>
              <a:rPr lang="zh-CN" altLang="en-US" dirty="0"/>
              <a:t>智能推荐导致受众视野窄化 → 意见同质化</a:t>
            </a:r>
            <a:endParaRPr lang="zh-CN" altLang="en-US" dirty="0"/>
          </a:p>
        </p:txBody>
      </p:sp>
      <p:cxnSp>
        <p:nvCxnSpPr>
          <p:cNvPr id="19" name="连接符: 肘形 18"/>
          <p:cNvCxnSpPr>
            <a:stCxn id="13" idx="2"/>
            <a:endCxn id="14" idx="0"/>
          </p:cNvCxnSpPr>
          <p:nvPr/>
        </p:nvCxnSpPr>
        <p:spPr>
          <a:xfrm rot="5400000">
            <a:off x="3920189" y="891630"/>
            <a:ext cx="315464" cy="40361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p:cNvCxnSpPr>
            <a:stCxn id="13" idx="2"/>
            <a:endCxn id="18" idx="0"/>
          </p:cNvCxnSpPr>
          <p:nvPr/>
        </p:nvCxnSpPr>
        <p:spPr>
          <a:xfrm rot="16200000" flipH="1">
            <a:off x="7925742" y="922234"/>
            <a:ext cx="315465" cy="39749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2"/>
            <a:endCxn id="16" idx="0"/>
          </p:cNvCxnSpPr>
          <p:nvPr/>
        </p:nvCxnSpPr>
        <p:spPr>
          <a:xfrm>
            <a:off x="6096000" y="2751977"/>
            <a:ext cx="0" cy="31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24265" y="4761787"/>
            <a:ext cx="11074400" cy="649950"/>
          </a:xfrm>
          <a:prstGeom prst="rect">
            <a:avLst/>
          </a:prstGeom>
          <a:noFill/>
        </p:spPr>
        <p:txBody>
          <a:bodyPr wrap="square" rtlCol="0">
            <a:spAutoFit/>
          </a:bodyPr>
          <a:lstStyle/>
          <a:p>
            <a:r>
              <a:rPr lang="en-US" altLang="zh-CN" b="1" dirty="0"/>
              <a:t>AI </a:t>
            </a:r>
            <a:r>
              <a:rPr lang="zh-CN" altLang="en-US" b="1" dirty="0"/>
              <a:t>不仅是技术工具，还可能引发深层的价值冲突。它挑战人类主体地位、加剧不平等，并通过算法偏见潜移默化地影响社会结构。</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2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企业应用人工智能的挑战与对策</a:t>
            </a:r>
            <a:endParaRPr lang="zh-CN" altLang="en-US" dirty="0">
              <a:solidFill>
                <a:schemeClr val="accent1"/>
              </a:solidFill>
            </a:endParaRPr>
          </a:p>
        </p:txBody>
      </p:sp>
      <p:sp>
        <p:nvSpPr>
          <p:cNvPr id="15" name="文本框 14"/>
          <p:cNvSpPr txBox="1"/>
          <p:nvPr/>
        </p:nvSpPr>
        <p:spPr>
          <a:xfrm>
            <a:off x="254000" y="929086"/>
            <a:ext cx="5272644" cy="400110"/>
          </a:xfrm>
          <a:prstGeom prst="rect">
            <a:avLst/>
          </a:prstGeom>
          <a:noFill/>
        </p:spPr>
        <p:txBody>
          <a:bodyPr wrap="square" rtlCol="0">
            <a:spAutoFit/>
          </a:bodyPr>
          <a:lstStyle/>
          <a:p>
            <a:r>
              <a:rPr lang="zh-CN" altLang="en-US" sz="2000" b="1" dirty="0"/>
              <a:t>三、法律法规与伦理考量</a:t>
            </a:r>
            <a:endParaRPr lang="zh-CN" altLang="en-US" sz="2000" b="1" dirty="0"/>
          </a:p>
        </p:txBody>
      </p:sp>
      <p:sp>
        <p:nvSpPr>
          <p:cNvPr id="17" name="矩形: 圆角 16"/>
          <p:cNvSpPr/>
          <p:nvPr/>
        </p:nvSpPr>
        <p:spPr>
          <a:xfrm>
            <a:off x="614968" y="1813909"/>
            <a:ext cx="641104" cy="4110892"/>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应对法律与伦理挑战的对策</a:t>
            </a:r>
            <a:endParaRPr lang="zh-CN" altLang="en-US" b="1" dirty="0"/>
          </a:p>
        </p:txBody>
      </p:sp>
      <p:sp>
        <p:nvSpPr>
          <p:cNvPr id="20" name="矩形 19"/>
          <p:cNvSpPr/>
          <p:nvPr/>
        </p:nvSpPr>
        <p:spPr>
          <a:xfrm>
            <a:off x="3365010" y="1238128"/>
            <a:ext cx="5704740" cy="98779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1.</a:t>
            </a:r>
            <a:r>
              <a:rPr lang="zh-CN" altLang="en-US" b="1" dirty="0"/>
              <a:t>完善法律责任制度</a:t>
            </a:r>
            <a:endParaRPr lang="en-US" altLang="zh-CN" b="1" dirty="0"/>
          </a:p>
          <a:p>
            <a:pPr marL="285750" indent="-285750" algn="just">
              <a:buFont typeface="Wingdings" panose="05000000000000000000" pitchFamily="2" charset="2"/>
              <a:buChar char="u"/>
            </a:pPr>
            <a:r>
              <a:rPr lang="zh-CN" altLang="en-US" dirty="0"/>
              <a:t>授予</a:t>
            </a:r>
            <a:r>
              <a:rPr lang="en-US" altLang="zh-CN" dirty="0"/>
              <a:t>AI </a:t>
            </a:r>
            <a:r>
              <a:rPr lang="zh-CN" altLang="en-US" dirty="0"/>
              <a:t>有限法律人格</a:t>
            </a:r>
            <a:endParaRPr lang="en-US" altLang="zh-CN" dirty="0"/>
          </a:p>
          <a:p>
            <a:pPr marL="285750" indent="-285750" algn="just">
              <a:buFont typeface="Wingdings" panose="05000000000000000000" pitchFamily="2" charset="2"/>
              <a:buChar char="u"/>
            </a:pPr>
            <a:r>
              <a:rPr lang="zh-CN" altLang="en-US" dirty="0"/>
              <a:t>明确归责原则 → 强制责任险 </a:t>
            </a:r>
            <a:r>
              <a:rPr lang="en-US" altLang="zh-CN" dirty="0"/>
              <a:t>+ </a:t>
            </a:r>
            <a:r>
              <a:rPr lang="zh-CN" altLang="en-US" dirty="0"/>
              <a:t>特殊侵权体系</a:t>
            </a:r>
            <a:endParaRPr lang="zh-CN" altLang="en-US" dirty="0"/>
          </a:p>
        </p:txBody>
      </p:sp>
      <p:cxnSp>
        <p:nvCxnSpPr>
          <p:cNvPr id="23" name="连接符: 肘形 22"/>
          <p:cNvCxnSpPr>
            <a:stCxn id="17" idx="3"/>
            <a:endCxn id="20" idx="1"/>
          </p:cNvCxnSpPr>
          <p:nvPr/>
        </p:nvCxnSpPr>
        <p:spPr>
          <a:xfrm flipV="1">
            <a:off x="1256072" y="1732024"/>
            <a:ext cx="2108938" cy="21373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p:cNvCxnSpPr>
            <a:stCxn id="17" idx="3"/>
            <a:endCxn id="27" idx="1"/>
          </p:cNvCxnSpPr>
          <p:nvPr/>
        </p:nvCxnSpPr>
        <p:spPr>
          <a:xfrm>
            <a:off x="1256072" y="3869355"/>
            <a:ext cx="2108934" cy="6940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365009" y="2358761"/>
            <a:ext cx="5704741" cy="92206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2.</a:t>
            </a:r>
            <a:r>
              <a:rPr lang="zh-CN" altLang="en-US" b="1" dirty="0"/>
              <a:t>健全著作权与隐私保护立法</a:t>
            </a:r>
            <a:endParaRPr lang="en-US" altLang="zh-CN" b="1" dirty="0"/>
          </a:p>
          <a:p>
            <a:pPr marL="285750" indent="-285750" algn="just">
              <a:buFont typeface="Wingdings" panose="05000000000000000000" pitchFamily="2" charset="2"/>
              <a:buChar char="u"/>
            </a:pPr>
            <a:r>
              <a:rPr lang="zh-CN" altLang="en-US" dirty="0"/>
              <a:t>明确 </a:t>
            </a:r>
            <a:r>
              <a:rPr lang="en-US" altLang="zh-CN" dirty="0"/>
              <a:t>AI </a:t>
            </a:r>
            <a:r>
              <a:rPr lang="zh-CN" altLang="en-US" dirty="0"/>
              <a:t>作品权利归属</a:t>
            </a:r>
            <a:endParaRPr lang="en-US" altLang="zh-CN" dirty="0"/>
          </a:p>
          <a:p>
            <a:pPr marL="285750" indent="-285750" algn="just">
              <a:buFont typeface="Wingdings" panose="05000000000000000000" pitchFamily="2" charset="2"/>
              <a:buChar char="u"/>
            </a:pPr>
            <a:r>
              <a:rPr lang="zh-CN" altLang="en-US" dirty="0"/>
              <a:t>完善隐私保护法律 → 企业必须尊重用户隐私</a:t>
            </a:r>
            <a:endParaRPr lang="zh-CN" altLang="en-US" dirty="0"/>
          </a:p>
        </p:txBody>
      </p:sp>
      <p:sp>
        <p:nvSpPr>
          <p:cNvPr id="26" name="矩形 25"/>
          <p:cNvSpPr/>
          <p:nvPr/>
        </p:nvSpPr>
        <p:spPr>
          <a:xfrm>
            <a:off x="3365008" y="3408326"/>
            <a:ext cx="5704745" cy="667398"/>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3.</a:t>
            </a:r>
            <a:r>
              <a:rPr lang="zh-CN" altLang="en-US" b="1" dirty="0"/>
              <a:t>强化信息安全防护</a:t>
            </a:r>
            <a:endParaRPr lang="en-US" altLang="zh-CN" b="1" dirty="0"/>
          </a:p>
          <a:p>
            <a:pPr marL="285750" indent="-285750" algn="just">
              <a:buFont typeface="Wingdings" panose="05000000000000000000" pitchFamily="2" charset="2"/>
              <a:buChar char="u"/>
            </a:pPr>
            <a:r>
              <a:rPr lang="zh-CN" altLang="en-US" dirty="0"/>
              <a:t>加密传输、防火墙、病毒防护系统 → 防止数据泄露</a:t>
            </a:r>
            <a:endParaRPr lang="zh-CN" altLang="en-US" dirty="0"/>
          </a:p>
        </p:txBody>
      </p:sp>
      <p:sp>
        <p:nvSpPr>
          <p:cNvPr id="27" name="矩形 26"/>
          <p:cNvSpPr/>
          <p:nvPr/>
        </p:nvSpPr>
        <p:spPr>
          <a:xfrm>
            <a:off x="3365006" y="4229680"/>
            <a:ext cx="5704745" cy="667398"/>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4.</a:t>
            </a:r>
            <a:r>
              <a:rPr lang="zh-CN" altLang="en-US" b="1" dirty="0"/>
              <a:t>制定国际与行业伦理标准</a:t>
            </a:r>
            <a:endParaRPr lang="en-US" altLang="zh-CN" b="1" dirty="0"/>
          </a:p>
          <a:p>
            <a:pPr marL="285750" indent="-285750" algn="just">
              <a:buFont typeface="Wingdings" panose="05000000000000000000" pitchFamily="2" charset="2"/>
              <a:buChar char="u"/>
            </a:pPr>
            <a:r>
              <a:rPr lang="zh-CN" altLang="en-US" dirty="0"/>
              <a:t>统一研发与应用边界 → 规范 </a:t>
            </a:r>
            <a:r>
              <a:rPr lang="en-US" altLang="zh-CN" dirty="0"/>
              <a:t>AI </a:t>
            </a:r>
            <a:r>
              <a:rPr lang="zh-CN" altLang="en-US" dirty="0"/>
              <a:t>向有益方向发展</a:t>
            </a:r>
            <a:endParaRPr lang="zh-CN" altLang="en-US" dirty="0"/>
          </a:p>
        </p:txBody>
      </p:sp>
      <p:sp>
        <p:nvSpPr>
          <p:cNvPr id="29" name="矩形 28"/>
          <p:cNvSpPr/>
          <p:nvPr/>
        </p:nvSpPr>
        <p:spPr>
          <a:xfrm>
            <a:off x="3365005" y="4968850"/>
            <a:ext cx="5704745" cy="71684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5.</a:t>
            </a:r>
            <a:r>
              <a:rPr lang="zh-CN" altLang="en-US" b="1" dirty="0"/>
              <a:t>加强再培训与就业保障</a:t>
            </a:r>
            <a:endParaRPr lang="en-US" altLang="zh-CN" b="1" dirty="0"/>
          </a:p>
          <a:p>
            <a:pPr marL="285750" indent="-285750" algn="just">
              <a:buFont typeface="Wingdings" panose="05000000000000000000" pitchFamily="2" charset="2"/>
              <a:buChar char="u"/>
            </a:pPr>
            <a:r>
              <a:rPr lang="zh-CN" altLang="en-US" dirty="0"/>
              <a:t>再培训计划 </a:t>
            </a:r>
            <a:r>
              <a:rPr lang="en-US" altLang="zh-CN" dirty="0"/>
              <a:t>+ </a:t>
            </a:r>
            <a:r>
              <a:rPr lang="zh-CN" altLang="en-US" dirty="0"/>
              <a:t>基本收入保障 → 缓解失业与社会冲击</a:t>
            </a:r>
            <a:endParaRPr lang="zh-CN" altLang="en-US" dirty="0"/>
          </a:p>
        </p:txBody>
      </p:sp>
      <p:cxnSp>
        <p:nvCxnSpPr>
          <p:cNvPr id="30" name="连接符: 肘形 29"/>
          <p:cNvCxnSpPr>
            <a:stCxn id="17" idx="3"/>
            <a:endCxn id="25" idx="1"/>
          </p:cNvCxnSpPr>
          <p:nvPr/>
        </p:nvCxnSpPr>
        <p:spPr>
          <a:xfrm flipV="1">
            <a:off x="1256072" y="2819791"/>
            <a:ext cx="2108937" cy="10495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p:cNvCxnSpPr>
            <a:stCxn id="17" idx="3"/>
            <a:endCxn id="29" idx="1"/>
          </p:cNvCxnSpPr>
          <p:nvPr/>
        </p:nvCxnSpPr>
        <p:spPr>
          <a:xfrm>
            <a:off x="1256072" y="3869355"/>
            <a:ext cx="2108933" cy="14579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3365005" y="5788300"/>
            <a:ext cx="5704745" cy="88994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6.</a:t>
            </a:r>
            <a:r>
              <a:rPr lang="zh-CN" altLang="en-US" b="1" dirty="0"/>
              <a:t>培育研发人员的伦理与责任意识</a:t>
            </a:r>
            <a:endParaRPr lang="en-US" altLang="zh-CN" b="1" dirty="0"/>
          </a:p>
          <a:p>
            <a:pPr marL="285750" indent="-285750" algn="just">
              <a:buFont typeface="Wingdings" panose="05000000000000000000" pitchFamily="2" charset="2"/>
              <a:buChar char="u"/>
            </a:pPr>
            <a:r>
              <a:rPr lang="zh-CN" altLang="en-US" dirty="0"/>
              <a:t>遵守科技伦理，采用多元算法与混合推荐</a:t>
            </a:r>
            <a:endParaRPr lang="en-US" altLang="zh-CN" dirty="0"/>
          </a:p>
          <a:p>
            <a:pPr marL="285750" indent="-285750" algn="just">
              <a:buFont typeface="Wingdings" panose="05000000000000000000" pitchFamily="2" charset="2"/>
              <a:buChar char="u"/>
            </a:pPr>
            <a:r>
              <a:rPr lang="zh-CN" altLang="en-US" dirty="0"/>
              <a:t>平衡个性化与多样性</a:t>
            </a:r>
            <a:endParaRPr lang="zh-CN" altLang="en-US" dirty="0"/>
          </a:p>
        </p:txBody>
      </p:sp>
      <p:cxnSp>
        <p:nvCxnSpPr>
          <p:cNvPr id="61" name="连接符: 肘形 60"/>
          <p:cNvCxnSpPr>
            <a:stCxn id="17" idx="3"/>
            <a:endCxn id="55" idx="1"/>
          </p:cNvCxnSpPr>
          <p:nvPr/>
        </p:nvCxnSpPr>
        <p:spPr>
          <a:xfrm>
            <a:off x="1256072" y="3869355"/>
            <a:ext cx="2108933" cy="236391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p:cNvCxnSpPr>
            <a:stCxn id="17" idx="3"/>
            <a:endCxn id="26" idx="1"/>
          </p:cNvCxnSpPr>
          <p:nvPr/>
        </p:nvCxnSpPr>
        <p:spPr>
          <a:xfrm flipV="1">
            <a:off x="1256072" y="3742025"/>
            <a:ext cx="2108936" cy="1273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9386276" y="2902316"/>
            <a:ext cx="2580419" cy="2031325"/>
          </a:xfrm>
          <a:prstGeom prst="rect">
            <a:avLst/>
          </a:prstGeom>
          <a:noFill/>
        </p:spPr>
        <p:txBody>
          <a:bodyPr wrap="square" rtlCol="0">
            <a:spAutoFit/>
          </a:bodyPr>
          <a:lstStyle/>
          <a:p>
            <a:pPr algn="just"/>
            <a:r>
              <a:rPr lang="zh-CN" altLang="en-US" b="1" dirty="0"/>
              <a:t>解决法律与伦理挑战，需要 法律修补 </a:t>
            </a:r>
            <a:r>
              <a:rPr lang="en-US" altLang="zh-CN" b="1" dirty="0"/>
              <a:t>+ </a:t>
            </a:r>
            <a:r>
              <a:rPr lang="zh-CN" altLang="en-US" b="1" dirty="0"/>
              <a:t>技术治理 </a:t>
            </a:r>
            <a:r>
              <a:rPr lang="en-US" altLang="zh-CN" b="1" dirty="0"/>
              <a:t>+ </a:t>
            </a:r>
            <a:r>
              <a:rPr lang="zh-CN" altLang="en-US" b="1" dirty="0"/>
              <a:t>社会保障 </a:t>
            </a:r>
            <a:r>
              <a:rPr lang="en-US" altLang="zh-CN" b="1" dirty="0"/>
              <a:t>+ </a:t>
            </a:r>
            <a:r>
              <a:rPr lang="zh-CN" altLang="en-US" b="1" dirty="0"/>
              <a:t>伦理自觉 的多维组合拳。法律给边界，伦理给方向，才能让 </a:t>
            </a:r>
            <a:r>
              <a:rPr lang="en-US" altLang="zh-CN" b="1" dirty="0"/>
              <a:t>AI </a:t>
            </a:r>
            <a:r>
              <a:rPr lang="zh-CN" altLang="en-US" b="1" dirty="0"/>
              <a:t>在可控范围内造福人类。</a:t>
            </a:r>
            <a:endParaRPr lang="zh-CN" altLang="en-US" b="1" dirty="0"/>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企业在</a:t>
            </a:r>
            <a:r>
              <a:rPr lang="en-US" altLang="zh-CN" sz="2800" dirty="0"/>
              <a:t>AI</a:t>
            </a:r>
            <a:r>
              <a:rPr lang="zh-CN" altLang="en-US" sz="2800" dirty="0"/>
              <a:t>技术适配过程中，最常见的挑战之一是技术选型与业务需求脱节，其主要原因是：</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800" dirty="0"/>
              <a:t>企业过度依赖外部技术供应商</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800" dirty="0"/>
              <a:t>企业未能准确识别自身业务痛点和</a:t>
            </a:r>
            <a:r>
              <a:rPr lang="en-US" altLang="zh-CN" sz="2800" dirty="0"/>
              <a:t>AI</a:t>
            </a:r>
            <a:r>
              <a:rPr lang="zh-CN" altLang="en-US" sz="2800" dirty="0"/>
              <a:t>技术匹配性</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en-US" altLang="zh-CN" sz="2800" dirty="0"/>
              <a:t>AI</a:t>
            </a:r>
            <a:r>
              <a:rPr lang="zh-CN" altLang="en-US" sz="2800" dirty="0"/>
              <a:t>技术更新过慢，无法满足企业需求</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800" dirty="0"/>
              <a:t>企业管理层过于依赖人工经验决策</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关于企业在</a:t>
            </a:r>
            <a:r>
              <a:rPr lang="en-US" altLang="zh-CN" sz="2800" dirty="0"/>
              <a:t>AI</a:t>
            </a:r>
            <a:r>
              <a:rPr lang="zh-CN" altLang="en-US" sz="2800" dirty="0"/>
              <a:t>应用过程中的伦理风险，下列说法正确的是：</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en-US" altLang="zh-CN" sz="2800" dirty="0"/>
              <a:t>AI</a:t>
            </a:r>
            <a:r>
              <a:rPr lang="zh-CN" altLang="en-US" sz="2800" dirty="0"/>
              <a:t>算法越复杂，越能有效避免社会偏见问题</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en-US" altLang="zh-CN" sz="2800" dirty="0"/>
              <a:t>AI</a:t>
            </a:r>
            <a:r>
              <a:rPr lang="zh-CN" altLang="en-US" sz="2800" dirty="0"/>
              <a:t>的自动化应用有助于消除信息茧房现象</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en-US" altLang="zh-CN" sz="2800" dirty="0"/>
              <a:t>AI</a:t>
            </a:r>
            <a:r>
              <a:rPr lang="zh-CN" altLang="en-US" sz="2800" dirty="0"/>
              <a:t>可能无意中放大社会偏见并导致信息茧房效应</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800" dirty="0"/>
              <a:t>算法偏见仅存在于数据采集阶段</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6"/>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圆角矩形 17"/>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11"/>
            </p:custDataLst>
          </p:nvPr>
        </p:nvGrpSpPr>
        <p:grpSpPr>
          <a:xfrm>
            <a:off x="0" y="0"/>
            <a:ext cx="12192000" cy="635000"/>
            <a:chOff x="0" y="0"/>
            <a:chExt cx="12192000" cy="635000"/>
          </a:xfrm>
        </p:grpSpPr>
        <p:sp>
          <p:nvSpPr>
            <p:cNvPr id="4"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企业可通过构建包容开放的组织文化、优化业务流程、强化数据治理和完善法律责任体系，有效缓解</a:t>
            </a:r>
            <a:r>
              <a:rPr lang="en-US" altLang="zh-CN" sz="2800" dirty="0"/>
              <a:t>AI</a:t>
            </a:r>
            <a:r>
              <a:rPr lang="zh-CN" altLang="en-US" sz="2800" dirty="0"/>
              <a:t>应用过程中的技术、文化与伦理挑战。</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5"/>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圆角矩形 17"/>
          <p:cNvSpPr/>
          <p:nvPr>
            <p:custDataLst>
              <p:tags r:id="rId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7"/>
            </p:custDataLst>
          </p:nvPr>
        </p:nvGrpSpPr>
        <p:grpSpPr>
          <a:xfrm>
            <a:off x="0" y="0"/>
            <a:ext cx="12192000" cy="635000"/>
            <a:chOff x="0" y="0"/>
            <a:chExt cx="12192000" cy="635000"/>
          </a:xfrm>
        </p:grpSpPr>
        <p:sp>
          <p:nvSpPr>
            <p:cNvPr id="4" name="TitleBackground"/>
            <p:cNvSpPr/>
            <p:nvPr>
              <p:custDataLst>
                <p:tags r:id="rId8"/>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9"/>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1" cstate="email">
              <a:extLst>
                <a:ext uri="{BEBA8EAE-BF5A-486C-A8C5-ECC9F3942E4B}">
                  <a14:imgProps xmlns:a14="http://schemas.microsoft.com/office/drawing/2010/main">
                    <a14:imgLayer r:embed="rId2">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7986" y="0"/>
            <a:ext cx="12217204"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993807" y="1705229"/>
            <a:ext cx="8204386"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THANKS!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740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4"/>
            <a:stretch>
              <a:fillRect/>
            </a:stretch>
          </p:blipFill>
          <p:spPr>
            <a:xfrm>
              <a:off x="11324" y="6238"/>
              <a:ext cx="1533" cy="1488"/>
            </a:xfrm>
            <a:prstGeom prst="ellipse">
              <a:avLst/>
            </a:prstGeom>
            <a:noFill/>
            <a:ln w="9525">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二、人工智能对企业风险管理和控制的影响</a:t>
            </a:r>
            <a:endParaRPr lang="zh-CN" altLang="en-US" sz="2000" b="1" dirty="0"/>
          </a:p>
        </p:txBody>
      </p:sp>
      <p:sp>
        <p:nvSpPr>
          <p:cNvPr id="14" name="矩形: 圆角 13"/>
          <p:cNvSpPr/>
          <p:nvPr/>
        </p:nvSpPr>
        <p:spPr>
          <a:xfrm>
            <a:off x="3783024" y="1577307"/>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人工智能提升企业风险管理能力</a:t>
            </a:r>
            <a:endParaRPr lang="zh-CN" altLang="en-US" b="1" dirty="0"/>
          </a:p>
        </p:txBody>
      </p:sp>
      <p:sp>
        <p:nvSpPr>
          <p:cNvPr id="15" name="矩形 14"/>
          <p:cNvSpPr/>
          <p:nvPr/>
        </p:nvSpPr>
        <p:spPr>
          <a:xfrm>
            <a:off x="392615" y="2732332"/>
            <a:ext cx="3259672" cy="3079656"/>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1. </a:t>
            </a:r>
            <a:r>
              <a:rPr lang="zh-CN" altLang="en-US" b="1" dirty="0"/>
              <a:t>风险识别能力提升</a:t>
            </a:r>
            <a:endParaRPr lang="en-US" altLang="zh-CN" b="1" dirty="0"/>
          </a:p>
          <a:p>
            <a:pPr marL="285750" indent="-285750" algn="just">
              <a:lnSpc>
                <a:spcPct val="150000"/>
              </a:lnSpc>
              <a:buFont typeface="Wingdings" panose="05000000000000000000" pitchFamily="2" charset="2"/>
              <a:buChar char="u"/>
            </a:pPr>
            <a:r>
              <a:rPr lang="en-US" altLang="zh-CN" dirty="0"/>
              <a:t>AI</a:t>
            </a:r>
            <a:r>
              <a:rPr lang="zh-CN" altLang="en-US" dirty="0"/>
              <a:t>深入分析企业内部流程与外部市场需求</a:t>
            </a:r>
            <a:endParaRPr lang="en-US" altLang="zh-CN" dirty="0"/>
          </a:p>
          <a:p>
            <a:pPr marL="285750" indent="-285750" algn="just">
              <a:lnSpc>
                <a:spcPct val="150000"/>
              </a:lnSpc>
              <a:buFont typeface="Wingdings" panose="05000000000000000000" pitchFamily="2" charset="2"/>
              <a:buChar char="u"/>
            </a:pPr>
            <a:r>
              <a:rPr lang="zh-CN" altLang="en-US" dirty="0"/>
              <a:t>利用数据挖掘快速发现潜在风险</a:t>
            </a:r>
            <a:endParaRPr lang="en-US" altLang="zh-CN" dirty="0"/>
          </a:p>
          <a:p>
            <a:pPr marL="285750" indent="-285750" algn="just">
              <a:lnSpc>
                <a:spcPct val="150000"/>
              </a:lnSpc>
              <a:buFont typeface="Wingdings" panose="05000000000000000000" pitchFamily="2" charset="2"/>
              <a:buChar char="u"/>
            </a:pPr>
            <a:r>
              <a:rPr lang="zh-CN" altLang="en-US" dirty="0"/>
              <a:t>提高企业应急响应速度与科学性</a:t>
            </a:r>
            <a:endParaRPr lang="zh-CN" altLang="en-US" dirty="0"/>
          </a:p>
        </p:txBody>
      </p:sp>
      <p:sp>
        <p:nvSpPr>
          <p:cNvPr id="16" name="矩形 15"/>
          <p:cNvSpPr/>
          <p:nvPr/>
        </p:nvSpPr>
        <p:spPr>
          <a:xfrm>
            <a:off x="4495010" y="2732332"/>
            <a:ext cx="3259672" cy="3079656"/>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2. </a:t>
            </a:r>
            <a:r>
              <a:rPr lang="zh-CN" altLang="en-US" b="1" dirty="0"/>
              <a:t>抗风险能力增强</a:t>
            </a:r>
            <a:endParaRPr lang="en-US" altLang="zh-CN" b="1" dirty="0"/>
          </a:p>
          <a:p>
            <a:pPr marL="285750" indent="-285750" algn="just">
              <a:lnSpc>
                <a:spcPct val="150000"/>
              </a:lnSpc>
              <a:buFont typeface="Wingdings" panose="05000000000000000000" pitchFamily="2" charset="2"/>
              <a:buChar char="u"/>
            </a:pPr>
            <a:r>
              <a:rPr lang="zh-CN" altLang="en-US" dirty="0"/>
              <a:t>实时监测关键环节（生产、财务、合规）</a:t>
            </a:r>
            <a:endParaRPr lang="en-US" altLang="zh-CN" dirty="0"/>
          </a:p>
          <a:p>
            <a:pPr marL="285750" indent="-285750" algn="just">
              <a:lnSpc>
                <a:spcPct val="150000"/>
              </a:lnSpc>
              <a:buFont typeface="Wingdings" panose="05000000000000000000" pitchFamily="2" charset="2"/>
              <a:buChar char="u"/>
            </a:pPr>
            <a:r>
              <a:rPr lang="zh-CN" altLang="en-US" dirty="0"/>
              <a:t>管理模式由“事后补救” → “事前预防 </a:t>
            </a:r>
            <a:r>
              <a:rPr lang="en-US" altLang="zh-CN" dirty="0"/>
              <a:t>+ </a:t>
            </a:r>
            <a:r>
              <a:rPr lang="zh-CN" altLang="en-US" dirty="0"/>
              <a:t>事中控制”</a:t>
            </a:r>
            <a:endParaRPr lang="en-US" altLang="zh-CN" dirty="0"/>
          </a:p>
          <a:p>
            <a:pPr marL="285750" indent="-285750" algn="just">
              <a:lnSpc>
                <a:spcPct val="150000"/>
              </a:lnSpc>
              <a:buFont typeface="Wingdings" panose="05000000000000000000" pitchFamily="2" charset="2"/>
              <a:buChar char="u"/>
            </a:pPr>
            <a:r>
              <a:rPr lang="zh-CN" altLang="en-US" dirty="0"/>
              <a:t>提升内部控制效率与准确性</a:t>
            </a:r>
            <a:endParaRPr lang="zh-CN" altLang="en-US" dirty="0"/>
          </a:p>
        </p:txBody>
      </p:sp>
      <p:sp>
        <p:nvSpPr>
          <p:cNvPr id="17" name="矩形 16"/>
          <p:cNvSpPr/>
          <p:nvPr/>
        </p:nvSpPr>
        <p:spPr>
          <a:xfrm>
            <a:off x="8539713" y="2732332"/>
            <a:ext cx="3259672" cy="3079656"/>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3. </a:t>
            </a:r>
            <a:r>
              <a:rPr lang="zh-CN" altLang="en-US" b="1" dirty="0"/>
              <a:t>缓解信息不对称</a:t>
            </a:r>
            <a:endParaRPr lang="en-US" altLang="zh-CN" b="1" dirty="0"/>
          </a:p>
          <a:p>
            <a:pPr marL="285750" indent="-285750" algn="just">
              <a:lnSpc>
                <a:spcPct val="150000"/>
              </a:lnSpc>
              <a:buFont typeface="Wingdings" panose="05000000000000000000" pitchFamily="2" charset="2"/>
              <a:buChar char="u"/>
            </a:pPr>
            <a:r>
              <a:rPr lang="zh-CN" altLang="en-US" dirty="0"/>
              <a:t>优化内部信息流转，提升信息披露质量</a:t>
            </a:r>
            <a:endParaRPr lang="en-US" altLang="zh-CN" dirty="0"/>
          </a:p>
          <a:p>
            <a:pPr marL="285750" indent="-285750" algn="just">
              <a:lnSpc>
                <a:spcPct val="150000"/>
              </a:lnSpc>
              <a:buFont typeface="Wingdings" panose="05000000000000000000" pitchFamily="2" charset="2"/>
              <a:buChar char="u"/>
            </a:pPr>
            <a:r>
              <a:rPr lang="zh-CN" altLang="en-US" dirty="0"/>
              <a:t>减少</a:t>
            </a:r>
            <a:r>
              <a:rPr lang="zh-CN" altLang="en-US" b="1" dirty="0">
                <a:hlinkClick r:id="rId1" action="ppaction://hlinkfile"/>
              </a:rPr>
              <a:t>“委托</a:t>
            </a:r>
            <a:r>
              <a:rPr lang="en-US" altLang="zh-CN" b="1" dirty="0">
                <a:hlinkClick r:id="rId1" action="ppaction://hlinkfile"/>
              </a:rPr>
              <a:t>—</a:t>
            </a:r>
            <a:r>
              <a:rPr lang="zh-CN" altLang="en-US" b="1" dirty="0">
                <a:hlinkClick r:id="rId1" action="ppaction://hlinkfile"/>
              </a:rPr>
              <a:t>代理”冲突</a:t>
            </a:r>
            <a:endParaRPr lang="en-US" altLang="zh-CN" dirty="0"/>
          </a:p>
          <a:p>
            <a:pPr marL="285750" indent="-285750" algn="just">
              <a:lnSpc>
                <a:spcPct val="150000"/>
              </a:lnSpc>
              <a:buFont typeface="Wingdings" panose="05000000000000000000" pitchFamily="2" charset="2"/>
              <a:buChar char="u"/>
            </a:pPr>
            <a:r>
              <a:rPr lang="zh-CN" altLang="en-US" dirty="0"/>
              <a:t>抑制过度短期融资，降低投融资期限错配风险</a:t>
            </a:r>
            <a:endParaRPr lang="zh-CN" altLang="en-US" dirty="0"/>
          </a:p>
        </p:txBody>
      </p:sp>
      <p:cxnSp>
        <p:nvCxnSpPr>
          <p:cNvPr id="19" name="连接符: 肘形 18"/>
          <p:cNvCxnSpPr>
            <a:stCxn id="14" idx="2"/>
            <a:endCxn id="15" idx="0"/>
          </p:cNvCxnSpPr>
          <p:nvPr/>
        </p:nvCxnSpPr>
        <p:spPr>
          <a:xfrm rot="5400000">
            <a:off x="3756633" y="364120"/>
            <a:ext cx="634030" cy="410239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p:cNvCxnSpPr>
            <a:stCxn id="14" idx="2"/>
            <a:endCxn id="16" idx="0"/>
          </p:cNvCxnSpPr>
          <p:nvPr/>
        </p:nvCxnSpPr>
        <p:spPr>
          <a:xfrm>
            <a:off x="6124845" y="2098302"/>
            <a:ext cx="1" cy="6340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连接符: 肘形 24"/>
          <p:cNvCxnSpPr>
            <a:stCxn id="14" idx="2"/>
            <a:endCxn id="17" idx="0"/>
          </p:cNvCxnSpPr>
          <p:nvPr/>
        </p:nvCxnSpPr>
        <p:spPr>
          <a:xfrm rot="16200000" flipH="1">
            <a:off x="7830182" y="392965"/>
            <a:ext cx="634030" cy="404470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文本框 2"/>
          <p:cNvSpPr txBox="1"/>
          <p:nvPr/>
        </p:nvSpPr>
        <p:spPr>
          <a:xfrm>
            <a:off x="392615" y="5980430"/>
            <a:ext cx="11406770" cy="646331"/>
          </a:xfrm>
          <a:prstGeom prst="rect">
            <a:avLst/>
          </a:prstGeom>
          <a:noFill/>
        </p:spPr>
        <p:txBody>
          <a:bodyPr wrap="square" rtlCol="0">
            <a:spAutoFit/>
          </a:bodyPr>
          <a:lstStyle/>
          <a:p>
            <a:r>
              <a:rPr lang="zh-CN" altLang="en-US" b="1" dirty="0">
                <a:solidFill>
                  <a:srgbClr val="AE282F"/>
                </a:solidFill>
              </a:rPr>
              <a:t>人工智能不仅能帮企业发现风险，还能改变风险管理模式</a:t>
            </a:r>
            <a:r>
              <a:rPr lang="en-US" altLang="zh-CN" b="1" dirty="0">
                <a:solidFill>
                  <a:srgbClr val="AE282F"/>
                </a:solidFill>
              </a:rPr>
              <a:t>——</a:t>
            </a:r>
            <a:r>
              <a:rPr lang="zh-CN" altLang="en-US" b="1" dirty="0">
                <a:solidFill>
                  <a:srgbClr val="AE282F"/>
                </a:solidFill>
              </a:rPr>
              <a:t>从传统的事后补救转向事前预防。</a:t>
            </a:r>
            <a:r>
              <a:rPr lang="en-US" altLang="zh-CN" b="1" dirty="0">
                <a:solidFill>
                  <a:srgbClr val="AE282F"/>
                </a:solidFill>
              </a:rPr>
              <a:t>AI </a:t>
            </a:r>
            <a:r>
              <a:rPr lang="zh-CN" altLang="en-US" b="1" dirty="0">
                <a:solidFill>
                  <a:srgbClr val="AE282F"/>
                </a:solidFill>
              </a:rPr>
              <a:t>的信息处理能力，还能减少企业内部和外部的信息不对称，稳定投融资行为，这对企业尤其重要。</a:t>
            </a:r>
            <a:endParaRPr lang="zh-CN" altLang="en-US" b="1" dirty="0">
              <a:solidFill>
                <a:srgbClr val="AE282F"/>
              </a:solidFill>
            </a:endParaRPr>
          </a:p>
        </p:txBody>
      </p:sp>
      <p:sp>
        <p:nvSpPr>
          <p:cNvPr id="2" name="云形 1"/>
          <p:cNvSpPr/>
          <p:nvPr/>
        </p:nvSpPr>
        <p:spPr>
          <a:xfrm>
            <a:off x="8522335" y="316230"/>
            <a:ext cx="3510915" cy="1711325"/>
          </a:xfrm>
          <a:prstGeom prst="cloud">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a:t>人工智能如何影响企业的风险管控能力？</a:t>
            </a: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animBg="1"/>
      <p:bldP spid="15" grpId="0" bldLvl="0" animBg="1"/>
      <p:bldP spid="15" grpId="1" animBg="1"/>
      <p:bldP spid="16" grpId="0" bldLvl="0" animBg="1"/>
      <p:bldP spid="16" grpId="1" animBg="1"/>
      <p:bldP spid="17" grpId="0" bldLvl="0" animBg="1"/>
      <p:bldP spid="17" grpId="1" animBg="1"/>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二、人工智能对企业风险管理和控制的影响</a:t>
            </a:r>
            <a:endParaRPr lang="zh-CN" altLang="en-US" sz="2000" b="1" dirty="0"/>
          </a:p>
        </p:txBody>
      </p:sp>
      <p:sp>
        <p:nvSpPr>
          <p:cNvPr id="14" name="矩形: 圆角 13"/>
          <p:cNvSpPr/>
          <p:nvPr/>
        </p:nvSpPr>
        <p:spPr>
          <a:xfrm>
            <a:off x="10621925" y="2922560"/>
            <a:ext cx="641104" cy="1707917"/>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供应链韧性</a:t>
            </a:r>
            <a:endParaRPr lang="zh-CN" altLang="en-US" b="1" dirty="0"/>
          </a:p>
        </p:txBody>
      </p:sp>
      <p:sp>
        <p:nvSpPr>
          <p:cNvPr id="2" name="矩形 1"/>
          <p:cNvSpPr/>
          <p:nvPr>
            <p:custDataLst>
              <p:tags r:id="rId1"/>
            </p:custDataLst>
          </p:nvPr>
        </p:nvSpPr>
        <p:spPr>
          <a:xfrm>
            <a:off x="8234917" y="1956390"/>
            <a:ext cx="177563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a:t>供需匹配优化</a:t>
            </a:r>
            <a:endParaRPr lang="zh-CN" altLang="en-US" b="1"/>
          </a:p>
        </p:txBody>
      </p:sp>
      <p:sp>
        <p:nvSpPr>
          <p:cNvPr id="12" name="矩形 11"/>
          <p:cNvSpPr/>
          <p:nvPr>
            <p:custDataLst>
              <p:tags r:id="rId2"/>
            </p:custDataLst>
          </p:nvPr>
        </p:nvSpPr>
        <p:spPr>
          <a:xfrm>
            <a:off x="8234917" y="3479503"/>
            <a:ext cx="177563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供需关系维持</a:t>
            </a:r>
            <a:endParaRPr lang="zh-CN" altLang="en-US" b="1" dirty="0"/>
          </a:p>
        </p:txBody>
      </p:sp>
      <p:sp>
        <p:nvSpPr>
          <p:cNvPr id="13" name="矩形 12"/>
          <p:cNvSpPr/>
          <p:nvPr>
            <p:custDataLst>
              <p:tags r:id="rId3"/>
            </p:custDataLst>
          </p:nvPr>
        </p:nvSpPr>
        <p:spPr>
          <a:xfrm>
            <a:off x="8237575" y="5002621"/>
            <a:ext cx="177563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供应质量提升</a:t>
            </a:r>
            <a:endParaRPr lang="zh-CN" altLang="en-US" b="1" dirty="0"/>
          </a:p>
        </p:txBody>
      </p:sp>
      <p:cxnSp>
        <p:nvCxnSpPr>
          <p:cNvPr id="5" name="连接符: 肘形 4"/>
          <p:cNvCxnSpPr>
            <a:stCxn id="2" idx="3"/>
            <a:endCxn id="14" idx="1"/>
          </p:cNvCxnSpPr>
          <p:nvPr/>
        </p:nvCxnSpPr>
        <p:spPr>
          <a:xfrm>
            <a:off x="10010554" y="2253406"/>
            <a:ext cx="611371" cy="1523113"/>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7" name="连接符: 肘形 6"/>
          <p:cNvCxnSpPr>
            <a:stCxn id="13" idx="3"/>
            <a:endCxn id="14" idx="1"/>
          </p:cNvCxnSpPr>
          <p:nvPr/>
        </p:nvCxnSpPr>
        <p:spPr>
          <a:xfrm flipV="1">
            <a:off x="10013212" y="3776519"/>
            <a:ext cx="608713" cy="1523118"/>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10" name="直接连接符 9"/>
          <p:cNvCxnSpPr>
            <a:stCxn id="12" idx="3"/>
            <a:endCxn id="14" idx="1"/>
          </p:cNvCxnSpPr>
          <p:nvPr/>
        </p:nvCxnSpPr>
        <p:spPr>
          <a:xfrm>
            <a:off x="10010554" y="3776519"/>
            <a:ext cx="611371" cy="0"/>
          </a:xfrm>
          <a:prstGeom prst="line">
            <a:avLst/>
          </a:prstGeom>
        </p:spPr>
        <p:style>
          <a:lnRef idx="3">
            <a:schemeClr val="accent1"/>
          </a:lnRef>
          <a:fillRef idx="0">
            <a:schemeClr val="accent1"/>
          </a:fillRef>
          <a:effectRef idx="2">
            <a:schemeClr val="accent1"/>
          </a:effectRef>
          <a:fontRef idx="minor">
            <a:schemeClr val="tx1"/>
          </a:fontRef>
        </p:style>
      </p:cxnSp>
      <p:sp>
        <p:nvSpPr>
          <p:cNvPr id="22" name="矩形 21"/>
          <p:cNvSpPr/>
          <p:nvPr>
            <p:custDataLst>
              <p:tags r:id="rId4"/>
            </p:custDataLst>
          </p:nvPr>
        </p:nvSpPr>
        <p:spPr>
          <a:xfrm>
            <a:off x="2886739" y="1638527"/>
            <a:ext cx="4380614" cy="123337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1. </a:t>
            </a:r>
            <a:r>
              <a:rPr lang="zh-CN" altLang="en-US" b="1" dirty="0"/>
              <a:t>促进信息交互</a:t>
            </a:r>
            <a:endParaRPr lang="en-US" altLang="zh-CN" b="1" dirty="0"/>
          </a:p>
          <a:p>
            <a:pPr marL="285750" indent="-285750" algn="just">
              <a:buFont typeface="Wingdings" panose="05000000000000000000" pitchFamily="2" charset="2"/>
              <a:buChar char="u"/>
            </a:pPr>
            <a:r>
              <a:rPr lang="zh-CN" altLang="en-US" dirty="0"/>
              <a:t>快速鉴别、分析供应链海量信息</a:t>
            </a:r>
            <a:endParaRPr lang="en-US" altLang="zh-CN" dirty="0"/>
          </a:p>
          <a:p>
            <a:pPr marL="285750" indent="-285750" algn="just">
              <a:buFont typeface="Wingdings" panose="05000000000000000000" pitchFamily="2" charset="2"/>
              <a:buChar char="u"/>
            </a:pPr>
            <a:r>
              <a:rPr lang="zh-CN" altLang="en-US" dirty="0"/>
              <a:t>精准识别客户与供应商，优化供需匹配</a:t>
            </a:r>
            <a:endParaRPr lang="en-US" altLang="zh-CN" dirty="0"/>
          </a:p>
          <a:p>
            <a:pPr marL="285750" indent="-285750" algn="just">
              <a:buFont typeface="Wingdings" panose="05000000000000000000" pitchFamily="2" charset="2"/>
              <a:buChar char="u"/>
            </a:pPr>
            <a:r>
              <a:rPr lang="zh-CN" altLang="en-US" dirty="0"/>
              <a:t>拓宽供应商与客户规模，突破时空限制</a:t>
            </a:r>
            <a:endParaRPr lang="zh-CN" altLang="en-US" dirty="0"/>
          </a:p>
        </p:txBody>
      </p:sp>
      <p:sp>
        <p:nvSpPr>
          <p:cNvPr id="24" name="矩形 23"/>
          <p:cNvSpPr/>
          <p:nvPr>
            <p:custDataLst>
              <p:tags r:id="rId5"/>
            </p:custDataLst>
          </p:nvPr>
        </p:nvSpPr>
        <p:spPr>
          <a:xfrm>
            <a:off x="2886739" y="3160236"/>
            <a:ext cx="4380614" cy="123337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2. </a:t>
            </a:r>
            <a:r>
              <a:rPr lang="zh-CN" altLang="en-US" b="1" dirty="0"/>
              <a:t>强化信息溢出</a:t>
            </a:r>
            <a:endParaRPr lang="en-US" altLang="zh-CN" b="1" dirty="0"/>
          </a:p>
          <a:p>
            <a:pPr marL="285750" indent="-285750" algn="just">
              <a:buFont typeface="Wingdings" panose="05000000000000000000" pitchFamily="2" charset="2"/>
              <a:buChar char="u"/>
            </a:pPr>
            <a:r>
              <a:rPr lang="zh-CN" altLang="en-US" dirty="0"/>
              <a:t>改善供应链信息环境</a:t>
            </a:r>
            <a:endParaRPr lang="en-US" altLang="zh-CN" dirty="0"/>
          </a:p>
          <a:p>
            <a:pPr marL="285750" indent="-285750" algn="just">
              <a:buFont typeface="Wingdings" panose="05000000000000000000" pitchFamily="2" charset="2"/>
              <a:buChar char="u"/>
            </a:pPr>
            <a:r>
              <a:rPr lang="zh-CN" altLang="en-US" dirty="0"/>
              <a:t>激励供应商和客户高度协同</a:t>
            </a:r>
            <a:endParaRPr lang="en-US" altLang="zh-CN" dirty="0"/>
          </a:p>
          <a:p>
            <a:pPr marL="285750" indent="-285750" algn="just">
              <a:buFont typeface="Wingdings" panose="05000000000000000000" pitchFamily="2" charset="2"/>
              <a:buChar char="u"/>
            </a:pPr>
            <a:r>
              <a:rPr lang="zh-CN" altLang="en-US" dirty="0"/>
              <a:t>保持供需关系稳定</a:t>
            </a:r>
            <a:endParaRPr lang="zh-CN" altLang="en-US" dirty="0"/>
          </a:p>
        </p:txBody>
      </p:sp>
      <p:sp>
        <p:nvSpPr>
          <p:cNvPr id="26" name="矩形 25"/>
          <p:cNvSpPr/>
          <p:nvPr>
            <p:custDataLst>
              <p:tags r:id="rId6"/>
            </p:custDataLst>
          </p:nvPr>
        </p:nvSpPr>
        <p:spPr>
          <a:xfrm>
            <a:off x="2886739" y="4681945"/>
            <a:ext cx="4380614" cy="123337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3. </a:t>
            </a:r>
            <a:r>
              <a:rPr lang="zh-CN" altLang="en-US" b="1" dirty="0"/>
              <a:t>优化运营流程</a:t>
            </a:r>
            <a:endParaRPr lang="en-US" altLang="zh-CN" b="1" dirty="0"/>
          </a:p>
          <a:p>
            <a:pPr marL="285750" indent="-285750" algn="just">
              <a:buFont typeface="Wingdings" panose="05000000000000000000" pitchFamily="2" charset="2"/>
              <a:buChar char="u"/>
            </a:pPr>
            <a:r>
              <a:rPr lang="zh-CN" altLang="en-US" dirty="0"/>
              <a:t>持续优化供应链运营环节</a:t>
            </a:r>
            <a:endParaRPr lang="en-US" altLang="zh-CN" dirty="0"/>
          </a:p>
          <a:p>
            <a:pPr marL="285750" indent="-285750" algn="just">
              <a:buFont typeface="Wingdings" panose="05000000000000000000" pitchFamily="2" charset="2"/>
              <a:buChar char="u"/>
            </a:pPr>
            <a:r>
              <a:rPr lang="zh-CN" altLang="en-US" dirty="0"/>
              <a:t>巩固创新网络支撑</a:t>
            </a:r>
            <a:endParaRPr lang="en-US" altLang="zh-CN" dirty="0"/>
          </a:p>
          <a:p>
            <a:pPr marL="285750" indent="-285750" algn="just">
              <a:buFont typeface="Wingdings" panose="05000000000000000000" pitchFamily="2" charset="2"/>
              <a:buChar char="u"/>
            </a:pPr>
            <a:r>
              <a:rPr lang="zh-CN" altLang="en-US" dirty="0"/>
              <a:t>促进知识互补，提升供应质量</a:t>
            </a:r>
            <a:endParaRPr lang="zh-CN" altLang="en-US" dirty="0"/>
          </a:p>
        </p:txBody>
      </p:sp>
      <p:sp>
        <p:nvSpPr>
          <p:cNvPr id="27" name="矩形: 圆角 26"/>
          <p:cNvSpPr/>
          <p:nvPr/>
        </p:nvSpPr>
        <p:spPr>
          <a:xfrm>
            <a:off x="1166039" y="2927874"/>
            <a:ext cx="641104" cy="1707917"/>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a:t>
            </a:r>
            <a:endParaRPr lang="zh-CN" altLang="en-US" b="1" dirty="0"/>
          </a:p>
        </p:txBody>
      </p:sp>
      <p:cxnSp>
        <p:nvCxnSpPr>
          <p:cNvPr id="28" name="连接符: 肘形 27"/>
          <p:cNvCxnSpPr>
            <a:stCxn id="27" idx="3"/>
            <a:endCxn id="22" idx="1"/>
          </p:cNvCxnSpPr>
          <p:nvPr/>
        </p:nvCxnSpPr>
        <p:spPr>
          <a:xfrm flipV="1">
            <a:off x="1807143" y="2255216"/>
            <a:ext cx="1079596" cy="152661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连接符: 肘形 29"/>
          <p:cNvCxnSpPr>
            <a:stCxn id="27" idx="3"/>
            <a:endCxn id="26" idx="1"/>
          </p:cNvCxnSpPr>
          <p:nvPr/>
        </p:nvCxnSpPr>
        <p:spPr>
          <a:xfrm>
            <a:off x="1807143" y="3781833"/>
            <a:ext cx="1079596" cy="151680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27" idx="3"/>
            <a:endCxn id="24" idx="1"/>
          </p:cNvCxnSpPr>
          <p:nvPr/>
        </p:nvCxnSpPr>
        <p:spPr>
          <a:xfrm flipV="1">
            <a:off x="1807143" y="3776925"/>
            <a:ext cx="1079596" cy="4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直接箭头连接符 38"/>
          <p:cNvCxnSpPr>
            <a:stCxn id="22" idx="3"/>
            <a:endCxn id="2" idx="1"/>
          </p:cNvCxnSpPr>
          <p:nvPr>
            <p:custDataLst>
              <p:tags r:id="rId7"/>
            </p:custDataLst>
          </p:nvPr>
        </p:nvCxnSpPr>
        <p:spPr>
          <a:xfrm flipV="1">
            <a:off x="7267353" y="2253406"/>
            <a:ext cx="967564" cy="18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直接箭头连接符 40"/>
          <p:cNvCxnSpPr>
            <a:stCxn id="24" idx="3"/>
            <a:endCxn id="12" idx="1"/>
          </p:cNvCxnSpPr>
          <p:nvPr>
            <p:custDataLst>
              <p:tags r:id="rId8"/>
            </p:custDataLst>
          </p:nvPr>
        </p:nvCxnSpPr>
        <p:spPr>
          <a:xfrm flipV="1">
            <a:off x="7267353" y="3776519"/>
            <a:ext cx="967564" cy="4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直接箭头连接符 42"/>
          <p:cNvCxnSpPr>
            <a:stCxn id="26" idx="3"/>
            <a:endCxn id="13" idx="1"/>
          </p:cNvCxnSpPr>
          <p:nvPr>
            <p:custDataLst>
              <p:tags r:id="rId9"/>
            </p:custDataLst>
          </p:nvPr>
        </p:nvCxnSpPr>
        <p:spPr>
          <a:xfrm>
            <a:off x="7267353" y="5298634"/>
            <a:ext cx="970222" cy="10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文本框 49"/>
          <p:cNvSpPr txBox="1"/>
          <p:nvPr/>
        </p:nvSpPr>
        <p:spPr>
          <a:xfrm>
            <a:off x="600739" y="6012717"/>
            <a:ext cx="11227981" cy="646331"/>
          </a:xfrm>
          <a:prstGeom prst="rect">
            <a:avLst/>
          </a:prstGeom>
          <a:noFill/>
        </p:spPr>
        <p:txBody>
          <a:bodyPr wrap="square" rtlCol="0">
            <a:spAutoFit/>
          </a:bodyPr>
          <a:lstStyle/>
          <a:p>
            <a:r>
              <a:rPr lang="zh-CN" altLang="en-US" b="1" dirty="0">
                <a:solidFill>
                  <a:srgbClr val="AE282F"/>
                </a:solidFill>
              </a:rPr>
              <a:t>供应链韧性是风险管理的重要延伸。人工智能在这里的作用非常直观：一方面是帮助企业看清上下游关系，实现供需精准匹配；另一方面是通过改善信息流动，推动供应商和客户之间更紧密的合作，从而让供应链更稳健。</a:t>
            </a:r>
            <a:endParaRPr lang="zh-CN" altLang="en-US" b="1" dirty="0">
              <a:solidFill>
                <a:srgbClr val="AE282F"/>
              </a:solidFill>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22" grpId="0" animBg="1"/>
      <p:bldP spid="24" grpId="0" animBg="1"/>
      <p:bldP spid="26" grpId="0" animBg="1"/>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3" name="文本框 2"/>
          <p:cNvSpPr txBox="1"/>
          <p:nvPr/>
        </p:nvSpPr>
        <p:spPr>
          <a:xfrm>
            <a:off x="646556" y="1637272"/>
            <a:ext cx="10731335" cy="369332"/>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b="1" dirty="0"/>
              <a:t>人工智能与企业生产效率提升</a:t>
            </a:r>
            <a:endParaRPr lang="zh-CN" altLang="en-US" b="1" dirty="0"/>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三、人工智能对企业生产经营的影响</a:t>
            </a:r>
            <a:endParaRPr lang="zh-CN" altLang="en-US" sz="2000" b="1" dirty="0"/>
          </a:p>
        </p:txBody>
      </p:sp>
      <p:sp>
        <p:nvSpPr>
          <p:cNvPr id="5" name="矩形: 圆角 4"/>
          <p:cNvSpPr/>
          <p:nvPr/>
        </p:nvSpPr>
        <p:spPr>
          <a:xfrm>
            <a:off x="1400936" y="2516445"/>
            <a:ext cx="641104" cy="2781810"/>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r>
              <a:rPr lang="zh-CN" altLang="en-US" b="1" dirty="0"/>
              <a:t>对生产方式的重塑</a:t>
            </a:r>
            <a:endParaRPr lang="zh-CN" altLang="en-US" b="1" dirty="0"/>
          </a:p>
        </p:txBody>
      </p:sp>
      <p:sp>
        <p:nvSpPr>
          <p:cNvPr id="6" name="矩形: 圆角 5"/>
          <p:cNvSpPr/>
          <p:nvPr/>
        </p:nvSpPr>
        <p:spPr>
          <a:xfrm>
            <a:off x="10487706" y="2508768"/>
            <a:ext cx="641104" cy="2781810"/>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生产效率的多维提升</a:t>
            </a:r>
            <a:endParaRPr lang="zh-CN" altLang="en-US" b="1" dirty="0"/>
          </a:p>
        </p:txBody>
      </p:sp>
      <p:sp>
        <p:nvSpPr>
          <p:cNvPr id="9" name="矩形 8"/>
          <p:cNvSpPr/>
          <p:nvPr/>
        </p:nvSpPr>
        <p:spPr>
          <a:xfrm>
            <a:off x="7569591" y="2463790"/>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精准模拟与仿真</a:t>
            </a:r>
            <a:endParaRPr lang="zh-CN" altLang="en-US" b="1" dirty="0"/>
          </a:p>
        </p:txBody>
      </p:sp>
      <p:sp>
        <p:nvSpPr>
          <p:cNvPr id="10" name="矩形 9"/>
          <p:cNvSpPr/>
          <p:nvPr/>
        </p:nvSpPr>
        <p:spPr>
          <a:xfrm>
            <a:off x="7569590" y="3610334"/>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市场需求预测</a:t>
            </a:r>
            <a:endParaRPr lang="zh-CN" altLang="en-US" b="1" dirty="0"/>
          </a:p>
        </p:txBody>
      </p:sp>
      <p:sp>
        <p:nvSpPr>
          <p:cNvPr id="11" name="矩形 10"/>
          <p:cNvSpPr/>
          <p:nvPr/>
        </p:nvSpPr>
        <p:spPr>
          <a:xfrm>
            <a:off x="7569590" y="4756878"/>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定价与库存优化</a:t>
            </a:r>
            <a:endParaRPr lang="zh-CN" altLang="en-US" b="1" dirty="0"/>
          </a:p>
        </p:txBody>
      </p:sp>
      <p:sp>
        <p:nvSpPr>
          <p:cNvPr id="12" name="矩形 11"/>
          <p:cNvSpPr/>
          <p:nvPr/>
        </p:nvSpPr>
        <p:spPr>
          <a:xfrm>
            <a:off x="3146446" y="2462397"/>
            <a:ext cx="3936966" cy="59403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AI</a:t>
            </a:r>
            <a:r>
              <a:rPr lang="zh-CN" altLang="en-US" b="1" dirty="0"/>
              <a:t>设计工具加快新产品研发</a:t>
            </a:r>
            <a:endParaRPr lang="zh-CN" altLang="en-US" dirty="0"/>
          </a:p>
        </p:txBody>
      </p:sp>
      <p:sp>
        <p:nvSpPr>
          <p:cNvPr id="13" name="矩形 12"/>
          <p:cNvSpPr/>
          <p:nvPr/>
        </p:nvSpPr>
        <p:spPr>
          <a:xfrm>
            <a:off x="3146446" y="3610333"/>
            <a:ext cx="3936966" cy="59403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利用数据分析满足个性化需求</a:t>
            </a:r>
            <a:endParaRPr lang="zh-CN" altLang="en-US" dirty="0"/>
          </a:p>
        </p:txBody>
      </p:sp>
      <p:sp>
        <p:nvSpPr>
          <p:cNvPr id="14" name="矩形 13"/>
          <p:cNvSpPr/>
          <p:nvPr/>
        </p:nvSpPr>
        <p:spPr>
          <a:xfrm>
            <a:off x="3146445" y="4756878"/>
            <a:ext cx="3936966" cy="59403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减少积压与浪费，提升资源配置效率</a:t>
            </a:r>
            <a:endParaRPr lang="zh-CN" altLang="en-US" dirty="0"/>
          </a:p>
        </p:txBody>
      </p:sp>
      <p:cxnSp>
        <p:nvCxnSpPr>
          <p:cNvPr id="15" name="连接符: 肘形 14"/>
          <p:cNvCxnSpPr>
            <a:stCxn id="9" idx="3"/>
            <a:endCxn id="6" idx="1"/>
          </p:cNvCxnSpPr>
          <p:nvPr/>
        </p:nvCxnSpPr>
        <p:spPr>
          <a:xfrm>
            <a:off x="9515348" y="2760806"/>
            <a:ext cx="972358" cy="1138867"/>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17" name="直接连接符 16"/>
          <p:cNvCxnSpPr>
            <a:stCxn id="10" idx="3"/>
            <a:endCxn id="6" idx="1"/>
          </p:cNvCxnSpPr>
          <p:nvPr/>
        </p:nvCxnSpPr>
        <p:spPr>
          <a:xfrm flipV="1">
            <a:off x="9515347" y="3899673"/>
            <a:ext cx="972359" cy="7677"/>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连接符: 肘形 18"/>
          <p:cNvCxnSpPr>
            <a:stCxn id="6" idx="1"/>
            <a:endCxn id="11" idx="3"/>
          </p:cNvCxnSpPr>
          <p:nvPr/>
        </p:nvCxnSpPr>
        <p:spPr>
          <a:xfrm rot="10800000" flipV="1">
            <a:off x="9515348" y="3899672"/>
            <a:ext cx="972359" cy="1154221"/>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8" name="连接符: 肘形 27"/>
          <p:cNvCxnSpPr>
            <a:stCxn id="5" idx="3"/>
            <a:endCxn id="12" idx="1"/>
          </p:cNvCxnSpPr>
          <p:nvPr/>
        </p:nvCxnSpPr>
        <p:spPr>
          <a:xfrm flipV="1">
            <a:off x="2042040" y="2759414"/>
            <a:ext cx="1104406" cy="114793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连接符: 肘形 29"/>
          <p:cNvCxnSpPr>
            <a:stCxn id="5" idx="3"/>
            <a:endCxn id="14" idx="1"/>
          </p:cNvCxnSpPr>
          <p:nvPr/>
        </p:nvCxnSpPr>
        <p:spPr>
          <a:xfrm>
            <a:off x="2042040" y="3907350"/>
            <a:ext cx="1104405" cy="114654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5" idx="3"/>
            <a:endCxn id="13" idx="1"/>
          </p:cNvCxnSpPr>
          <p:nvPr/>
        </p:nvCxnSpPr>
        <p:spPr>
          <a:xfrm>
            <a:off x="2042040" y="3907350"/>
            <a:ext cx="110440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直接箭头连接符 36"/>
          <p:cNvCxnSpPr>
            <a:stCxn id="12" idx="3"/>
            <a:endCxn id="9" idx="1"/>
          </p:cNvCxnSpPr>
          <p:nvPr/>
        </p:nvCxnSpPr>
        <p:spPr>
          <a:xfrm>
            <a:off x="7083412" y="2759414"/>
            <a:ext cx="486179" cy="13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直接箭头连接符 40"/>
          <p:cNvCxnSpPr>
            <a:stCxn id="13" idx="3"/>
            <a:endCxn id="10" idx="1"/>
          </p:cNvCxnSpPr>
          <p:nvPr/>
        </p:nvCxnSpPr>
        <p:spPr>
          <a:xfrm>
            <a:off x="7083412" y="3907350"/>
            <a:ext cx="48617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直接箭头连接符 42"/>
          <p:cNvCxnSpPr>
            <a:stCxn id="14" idx="3"/>
            <a:endCxn id="11" idx="1"/>
          </p:cNvCxnSpPr>
          <p:nvPr/>
        </p:nvCxnSpPr>
        <p:spPr>
          <a:xfrm flipV="1">
            <a:off x="7083411" y="5053894"/>
            <a:ext cx="486179"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文本框 43"/>
          <p:cNvSpPr txBox="1"/>
          <p:nvPr/>
        </p:nvSpPr>
        <p:spPr>
          <a:xfrm>
            <a:off x="781050" y="5664200"/>
            <a:ext cx="10731335" cy="646331"/>
          </a:xfrm>
          <a:prstGeom prst="rect">
            <a:avLst/>
          </a:prstGeom>
          <a:noFill/>
        </p:spPr>
        <p:txBody>
          <a:bodyPr wrap="square" rtlCol="0">
            <a:spAutoFit/>
          </a:bodyPr>
          <a:lstStyle/>
          <a:p>
            <a:r>
              <a:rPr lang="en-US" altLang="zh-CN" b="1" dirty="0">
                <a:solidFill>
                  <a:srgbClr val="AE282F"/>
                </a:solidFill>
              </a:rPr>
              <a:t>AI</a:t>
            </a:r>
            <a:r>
              <a:rPr lang="zh-CN" altLang="en-US" b="1" dirty="0">
                <a:solidFill>
                  <a:srgbClr val="AE282F"/>
                </a:solidFill>
              </a:rPr>
              <a:t>最直观的作用是提高生产效率。它既能优化生产线，让流程更加智能化，又能通过市场数据分析，帮助企业快速调整生产计划，避免资源浪费，实现供给和需求的动态匹配。</a:t>
            </a:r>
            <a:endParaRPr lang="zh-CN" altLang="en-US" b="1" dirty="0">
              <a:solidFill>
                <a:srgbClr val="AE282F"/>
              </a:solidFill>
            </a:endParaRPr>
          </a:p>
        </p:txBody>
      </p:sp>
      <p:sp>
        <p:nvSpPr>
          <p:cNvPr id="2" name="云形 1"/>
          <p:cNvSpPr/>
          <p:nvPr/>
        </p:nvSpPr>
        <p:spPr>
          <a:xfrm>
            <a:off x="8522335" y="316230"/>
            <a:ext cx="3510915" cy="1711325"/>
          </a:xfrm>
          <a:prstGeom prst="cloud">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a:t>人工智能如何影响</a:t>
            </a:r>
            <a:endParaRPr lang="zh-CN" altLang="en-US"/>
          </a:p>
          <a:p>
            <a:pPr algn="ctr"/>
            <a:r>
              <a:rPr lang="zh-CN" altLang="en-US"/>
              <a:t>企业的生产效率？</a:t>
            </a: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animBg="1"/>
      <p:bldP spid="5" grpId="1" animBg="1"/>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44" grpId="0"/>
      <p:bldP spid="4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3" name="文本框 2"/>
          <p:cNvSpPr txBox="1"/>
          <p:nvPr/>
        </p:nvSpPr>
        <p:spPr>
          <a:xfrm>
            <a:off x="646556" y="1637272"/>
            <a:ext cx="10731335" cy="369332"/>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b="1" dirty="0"/>
              <a:t>人工智能对企业创新的推动</a:t>
            </a:r>
            <a:endParaRPr lang="zh-CN" altLang="en-US" b="1" dirty="0"/>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三、人工智能对企业生产经营的影响</a:t>
            </a:r>
            <a:endParaRPr lang="zh-CN" altLang="en-US" sz="2000" b="1" dirty="0"/>
          </a:p>
        </p:txBody>
      </p:sp>
      <p:sp>
        <p:nvSpPr>
          <p:cNvPr id="5" name="矩形: 圆角 4"/>
          <p:cNvSpPr/>
          <p:nvPr/>
        </p:nvSpPr>
        <p:spPr>
          <a:xfrm>
            <a:off x="755197" y="3544368"/>
            <a:ext cx="641104" cy="79190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endParaRPr lang="zh-CN" altLang="en-US" b="1" dirty="0"/>
          </a:p>
        </p:txBody>
      </p:sp>
      <p:sp>
        <p:nvSpPr>
          <p:cNvPr id="6" name="矩形: 圆角 5"/>
          <p:cNvSpPr/>
          <p:nvPr/>
        </p:nvSpPr>
        <p:spPr>
          <a:xfrm>
            <a:off x="10875056" y="2541740"/>
            <a:ext cx="641104" cy="2781810"/>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企业创新</a:t>
            </a:r>
            <a:endParaRPr lang="zh-CN" altLang="en-US" b="1" dirty="0"/>
          </a:p>
        </p:txBody>
      </p:sp>
      <p:sp>
        <p:nvSpPr>
          <p:cNvPr id="9" name="矩形 8"/>
          <p:cNvSpPr/>
          <p:nvPr/>
        </p:nvSpPr>
        <p:spPr>
          <a:xfrm>
            <a:off x="7956940" y="2314733"/>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推动跨界创新</a:t>
            </a:r>
            <a:endParaRPr lang="zh-CN" altLang="en-US" b="1" dirty="0"/>
          </a:p>
        </p:txBody>
      </p:sp>
      <p:sp>
        <p:nvSpPr>
          <p:cNvPr id="10" name="矩形 9"/>
          <p:cNvSpPr/>
          <p:nvPr/>
        </p:nvSpPr>
        <p:spPr>
          <a:xfrm>
            <a:off x="7956940" y="3643306"/>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产生颠覆式创新</a:t>
            </a:r>
            <a:endParaRPr lang="zh-CN" altLang="en-US" b="1" dirty="0"/>
          </a:p>
        </p:txBody>
      </p:sp>
      <p:sp>
        <p:nvSpPr>
          <p:cNvPr id="11" name="矩形 10"/>
          <p:cNvSpPr/>
          <p:nvPr/>
        </p:nvSpPr>
        <p:spPr>
          <a:xfrm>
            <a:off x="7956940" y="4999400"/>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强化持续创新</a:t>
            </a:r>
            <a:endParaRPr lang="zh-CN" altLang="en-US" b="1" dirty="0"/>
          </a:p>
        </p:txBody>
      </p:sp>
      <p:sp>
        <p:nvSpPr>
          <p:cNvPr id="12" name="矩形 11"/>
          <p:cNvSpPr/>
          <p:nvPr/>
        </p:nvSpPr>
        <p:spPr>
          <a:xfrm>
            <a:off x="2462606" y="2134096"/>
            <a:ext cx="5017693" cy="95530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知识积累与多样化</a:t>
            </a:r>
            <a:endParaRPr lang="en-US" altLang="zh-CN" b="1" dirty="0"/>
          </a:p>
          <a:p>
            <a:pPr marL="285750" indent="-285750" algn="just">
              <a:buFont typeface="Wingdings" panose="05000000000000000000" pitchFamily="2" charset="2"/>
              <a:buChar char="u"/>
            </a:pPr>
            <a:r>
              <a:rPr lang="zh-CN" altLang="en-US" dirty="0"/>
              <a:t>自动化知识提取与更新，扩充企业知识储备</a:t>
            </a:r>
            <a:endParaRPr lang="en-US" altLang="zh-CN" dirty="0"/>
          </a:p>
          <a:p>
            <a:pPr marL="285750" indent="-285750" algn="just">
              <a:buFont typeface="Wingdings" panose="05000000000000000000" pitchFamily="2" charset="2"/>
              <a:buChar char="u"/>
            </a:pPr>
            <a:r>
              <a:rPr lang="zh-CN" altLang="en-US" dirty="0"/>
              <a:t>整合异质性知识，提升跨领域创新能力</a:t>
            </a:r>
            <a:endParaRPr lang="zh-CN" altLang="en-US" dirty="0"/>
          </a:p>
        </p:txBody>
      </p:sp>
      <p:sp>
        <p:nvSpPr>
          <p:cNvPr id="13" name="矩形 12"/>
          <p:cNvSpPr/>
          <p:nvPr/>
        </p:nvSpPr>
        <p:spPr>
          <a:xfrm>
            <a:off x="2462606" y="3454991"/>
            <a:ext cx="5017694" cy="95530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打破组织惯性与路径依赖</a:t>
            </a:r>
            <a:endParaRPr lang="en-US" altLang="zh-CN" b="1" dirty="0"/>
          </a:p>
          <a:p>
            <a:pPr marL="285750" indent="-285750" algn="just">
              <a:buFont typeface="Wingdings" panose="05000000000000000000" pitchFamily="2" charset="2"/>
              <a:buChar char="u"/>
            </a:pPr>
            <a:r>
              <a:rPr lang="en-US" altLang="zh-CN" dirty="0"/>
              <a:t>AI</a:t>
            </a:r>
            <a:r>
              <a:rPr lang="zh-CN" altLang="en-US" dirty="0"/>
              <a:t>工具在不同应用场景下提供新解决方案</a:t>
            </a:r>
            <a:endParaRPr lang="en-US" altLang="zh-CN" dirty="0"/>
          </a:p>
          <a:p>
            <a:pPr marL="285750" indent="-285750" algn="just">
              <a:buFont typeface="Wingdings" panose="05000000000000000000" pitchFamily="2" charset="2"/>
              <a:buChar char="u"/>
            </a:pPr>
            <a:r>
              <a:rPr lang="zh-CN" altLang="en-US" dirty="0"/>
              <a:t>推动前沿式创新（</a:t>
            </a:r>
            <a:r>
              <a:rPr lang="en-US" altLang="zh-CN" dirty="0"/>
              <a:t>radical innovation</a:t>
            </a:r>
            <a:r>
              <a:rPr lang="zh-CN" altLang="en-US" dirty="0"/>
              <a:t>）的产生</a:t>
            </a:r>
            <a:endParaRPr lang="zh-CN" altLang="en-US" dirty="0"/>
          </a:p>
        </p:txBody>
      </p:sp>
      <p:sp>
        <p:nvSpPr>
          <p:cNvPr id="14" name="矩形 13"/>
          <p:cNvSpPr/>
          <p:nvPr/>
        </p:nvSpPr>
        <p:spPr>
          <a:xfrm>
            <a:off x="2462605" y="4789849"/>
            <a:ext cx="5017693" cy="102050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资源优化与创新支持</a:t>
            </a:r>
            <a:endParaRPr lang="en-US" altLang="zh-CN" b="1" dirty="0"/>
          </a:p>
          <a:p>
            <a:pPr marL="285750" indent="-285750" algn="just">
              <a:buFont typeface="Wingdings" panose="05000000000000000000" pitchFamily="2" charset="2"/>
              <a:buChar char="u"/>
            </a:pPr>
            <a:r>
              <a:rPr lang="zh-CN" altLang="en-US" dirty="0"/>
              <a:t>基于逻辑</a:t>
            </a:r>
            <a:r>
              <a:rPr lang="en-US" altLang="zh-CN" dirty="0"/>
              <a:t>/</a:t>
            </a:r>
            <a:r>
              <a:rPr lang="zh-CN" altLang="en-US" dirty="0"/>
              <a:t>学习的 </a:t>
            </a:r>
            <a:r>
              <a:rPr lang="en-US" altLang="zh-CN" dirty="0"/>
              <a:t>AI </a:t>
            </a:r>
            <a:r>
              <a:rPr lang="zh-CN" altLang="en-US" dirty="0"/>
              <a:t>优化内部资源配置</a:t>
            </a:r>
            <a:endParaRPr lang="en-US" altLang="zh-CN" dirty="0"/>
          </a:p>
          <a:p>
            <a:pPr marL="285750" indent="-285750" algn="just">
              <a:buFont typeface="Wingdings" panose="05000000000000000000" pitchFamily="2" charset="2"/>
              <a:buChar char="u"/>
            </a:pPr>
            <a:r>
              <a:rPr lang="zh-CN" altLang="en-US" dirty="0"/>
              <a:t>为创新活动提供精准的资源基础</a:t>
            </a:r>
            <a:endParaRPr lang="zh-CN" altLang="en-US" dirty="0"/>
          </a:p>
        </p:txBody>
      </p:sp>
      <p:cxnSp>
        <p:nvCxnSpPr>
          <p:cNvPr id="15" name="连接符: 肘形 14"/>
          <p:cNvCxnSpPr>
            <a:stCxn id="9" idx="3"/>
            <a:endCxn id="6" idx="1"/>
          </p:cNvCxnSpPr>
          <p:nvPr/>
        </p:nvCxnSpPr>
        <p:spPr>
          <a:xfrm>
            <a:off x="9902697" y="2611749"/>
            <a:ext cx="972359" cy="1320896"/>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17" name="直接连接符 16"/>
          <p:cNvCxnSpPr>
            <a:stCxn id="10" idx="3"/>
            <a:endCxn id="6" idx="1"/>
          </p:cNvCxnSpPr>
          <p:nvPr/>
        </p:nvCxnSpPr>
        <p:spPr>
          <a:xfrm flipV="1">
            <a:off x="9902697" y="3932645"/>
            <a:ext cx="972359" cy="7677"/>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连接符: 肘形 18"/>
          <p:cNvCxnSpPr>
            <a:stCxn id="6" idx="1"/>
            <a:endCxn id="11" idx="3"/>
          </p:cNvCxnSpPr>
          <p:nvPr/>
        </p:nvCxnSpPr>
        <p:spPr>
          <a:xfrm rot="10800000" flipV="1">
            <a:off x="9902698" y="3932644"/>
            <a:ext cx="972359" cy="1363771"/>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8" name="连接符: 肘形 27"/>
          <p:cNvCxnSpPr>
            <a:stCxn id="5" idx="3"/>
            <a:endCxn id="12" idx="1"/>
          </p:cNvCxnSpPr>
          <p:nvPr/>
        </p:nvCxnSpPr>
        <p:spPr>
          <a:xfrm flipV="1">
            <a:off x="1396301" y="2611749"/>
            <a:ext cx="1066305" cy="132857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连接符: 肘形 29"/>
          <p:cNvCxnSpPr>
            <a:stCxn id="5" idx="3"/>
            <a:endCxn id="14" idx="1"/>
          </p:cNvCxnSpPr>
          <p:nvPr/>
        </p:nvCxnSpPr>
        <p:spPr>
          <a:xfrm>
            <a:off x="1396301" y="3940321"/>
            <a:ext cx="1066304" cy="135978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5" idx="3"/>
            <a:endCxn id="13" idx="1"/>
          </p:cNvCxnSpPr>
          <p:nvPr/>
        </p:nvCxnSpPr>
        <p:spPr>
          <a:xfrm flipV="1">
            <a:off x="1396301" y="3932644"/>
            <a:ext cx="1066305" cy="76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直接箭头连接符 50"/>
          <p:cNvCxnSpPr>
            <a:stCxn id="12" idx="3"/>
            <a:endCxn id="9" idx="1"/>
          </p:cNvCxnSpPr>
          <p:nvPr/>
        </p:nvCxnSpPr>
        <p:spPr>
          <a:xfrm>
            <a:off x="7480299" y="2611749"/>
            <a:ext cx="476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直接箭头连接符 52"/>
          <p:cNvCxnSpPr>
            <a:stCxn id="13" idx="3"/>
            <a:endCxn id="10" idx="1"/>
          </p:cNvCxnSpPr>
          <p:nvPr/>
        </p:nvCxnSpPr>
        <p:spPr>
          <a:xfrm>
            <a:off x="7480300" y="3932644"/>
            <a:ext cx="476640" cy="76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直接箭头连接符 54"/>
          <p:cNvCxnSpPr>
            <a:stCxn id="14" idx="3"/>
            <a:endCxn id="11" idx="1"/>
          </p:cNvCxnSpPr>
          <p:nvPr/>
        </p:nvCxnSpPr>
        <p:spPr>
          <a:xfrm flipV="1">
            <a:off x="7480298" y="5296416"/>
            <a:ext cx="476642" cy="36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6" name="文本框 55"/>
          <p:cNvSpPr txBox="1"/>
          <p:nvPr/>
        </p:nvSpPr>
        <p:spPr>
          <a:xfrm>
            <a:off x="784825" y="5933003"/>
            <a:ext cx="10731335" cy="646331"/>
          </a:xfrm>
          <a:prstGeom prst="rect">
            <a:avLst/>
          </a:prstGeom>
          <a:noFill/>
        </p:spPr>
        <p:txBody>
          <a:bodyPr wrap="square" rtlCol="0">
            <a:spAutoFit/>
          </a:bodyPr>
          <a:lstStyle/>
          <a:p>
            <a:r>
              <a:rPr lang="zh-CN" altLang="en-US" b="1" dirty="0">
                <a:solidFill>
                  <a:srgbClr val="AE282F"/>
                </a:solidFill>
              </a:rPr>
              <a:t>创新是企业保持竞争力的核心。人工智能通过知识整合、资源优化和突破传统模式，为企业提供了多维度的创新支持，既能促进渐进式改良，也能推动颠覆式创新。</a:t>
            </a:r>
            <a:endParaRPr lang="zh-CN" altLang="en-US" b="1" dirty="0">
              <a:solidFill>
                <a:srgbClr val="AE282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3" name="文本框 2"/>
          <p:cNvSpPr txBox="1"/>
          <p:nvPr/>
        </p:nvSpPr>
        <p:spPr>
          <a:xfrm>
            <a:off x="646556" y="1637272"/>
            <a:ext cx="10731335" cy="369332"/>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b="1" dirty="0"/>
              <a:t>人工智能与企业劳动力结构调整</a:t>
            </a:r>
            <a:endParaRPr lang="zh-CN" altLang="en-US" b="1" dirty="0"/>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三、人工智能对企业生产经营的影响</a:t>
            </a:r>
            <a:endParaRPr lang="zh-CN" altLang="en-US" sz="2000" b="1" dirty="0"/>
          </a:p>
        </p:txBody>
      </p:sp>
      <p:sp>
        <p:nvSpPr>
          <p:cNvPr id="5" name="矩形: 圆角 4"/>
          <p:cNvSpPr/>
          <p:nvPr/>
        </p:nvSpPr>
        <p:spPr>
          <a:xfrm>
            <a:off x="755197" y="3550718"/>
            <a:ext cx="641104" cy="79190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endParaRPr lang="zh-CN" altLang="en-US" b="1" dirty="0"/>
          </a:p>
        </p:txBody>
      </p:sp>
      <p:sp>
        <p:nvSpPr>
          <p:cNvPr id="6" name="矩形: 圆角 5"/>
          <p:cNvSpPr/>
          <p:nvPr/>
        </p:nvSpPr>
        <p:spPr>
          <a:xfrm>
            <a:off x="10875056" y="2548090"/>
            <a:ext cx="641104" cy="2781810"/>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企业劳动力结构调整</a:t>
            </a:r>
            <a:endParaRPr lang="zh-CN" altLang="en-US" b="1" dirty="0"/>
          </a:p>
        </p:txBody>
      </p:sp>
      <p:sp>
        <p:nvSpPr>
          <p:cNvPr id="9" name="矩形 8"/>
          <p:cNvSpPr/>
          <p:nvPr/>
        </p:nvSpPr>
        <p:spPr>
          <a:xfrm>
            <a:off x="7956941" y="2318962"/>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劳动力解放与人机协作</a:t>
            </a:r>
            <a:endParaRPr lang="zh-CN" altLang="en-US" b="1" dirty="0"/>
          </a:p>
        </p:txBody>
      </p:sp>
      <p:sp>
        <p:nvSpPr>
          <p:cNvPr id="10" name="矩形 9"/>
          <p:cNvSpPr/>
          <p:nvPr/>
        </p:nvSpPr>
        <p:spPr>
          <a:xfrm>
            <a:off x="7956940" y="3649656"/>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劳动力需求结构变化</a:t>
            </a:r>
            <a:endParaRPr lang="zh-CN" altLang="en-US" b="1" dirty="0"/>
          </a:p>
        </p:txBody>
      </p:sp>
      <p:sp>
        <p:nvSpPr>
          <p:cNvPr id="11" name="矩形 10"/>
          <p:cNvSpPr/>
          <p:nvPr/>
        </p:nvSpPr>
        <p:spPr>
          <a:xfrm>
            <a:off x="7956940" y="5005750"/>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人力资本深化</a:t>
            </a:r>
            <a:endParaRPr lang="zh-CN" altLang="en-US" b="1" dirty="0"/>
          </a:p>
        </p:txBody>
      </p:sp>
      <p:sp>
        <p:nvSpPr>
          <p:cNvPr id="12" name="矩形 11"/>
          <p:cNvSpPr/>
          <p:nvPr/>
        </p:nvSpPr>
        <p:spPr>
          <a:xfrm>
            <a:off x="2462606" y="2140446"/>
            <a:ext cx="5017693" cy="95530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en-US" altLang="zh-CN" dirty="0"/>
              <a:t>AI</a:t>
            </a:r>
            <a:r>
              <a:rPr lang="zh-CN" altLang="en-US" dirty="0"/>
              <a:t>替代机械性、重复性任务</a:t>
            </a:r>
            <a:endParaRPr lang="en-US" altLang="zh-CN" dirty="0"/>
          </a:p>
          <a:p>
            <a:pPr marL="285750" indent="-285750" algn="just">
              <a:buFont typeface="Wingdings" panose="05000000000000000000" pitchFamily="2" charset="2"/>
              <a:buChar char="u"/>
            </a:pPr>
            <a:r>
              <a:rPr lang="zh-CN" altLang="en-US" dirty="0"/>
              <a:t>员工专注于更具创造性的工作</a:t>
            </a:r>
            <a:endParaRPr lang="en-US" altLang="zh-CN" dirty="0"/>
          </a:p>
          <a:p>
            <a:pPr marL="285750" indent="-285750" algn="just">
              <a:buFont typeface="Wingdings" panose="05000000000000000000" pitchFamily="2" charset="2"/>
              <a:buChar char="u"/>
            </a:pPr>
            <a:r>
              <a:rPr lang="zh-CN" altLang="en-US" dirty="0"/>
              <a:t>形成“人</a:t>
            </a:r>
            <a:r>
              <a:rPr lang="en-US" altLang="zh-CN" dirty="0"/>
              <a:t>—</a:t>
            </a:r>
            <a:r>
              <a:rPr lang="zh-CN" altLang="en-US" dirty="0"/>
              <a:t>机交互学习模式”，共同演进</a:t>
            </a:r>
            <a:endParaRPr lang="zh-CN" altLang="en-US" dirty="0"/>
          </a:p>
        </p:txBody>
      </p:sp>
      <p:sp>
        <p:nvSpPr>
          <p:cNvPr id="13" name="矩形 12"/>
          <p:cNvSpPr/>
          <p:nvPr/>
        </p:nvSpPr>
        <p:spPr>
          <a:xfrm>
            <a:off x="2462606" y="3461341"/>
            <a:ext cx="5017694" cy="95530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zh-CN" altLang="en-US" dirty="0"/>
              <a:t>常规、低技能劳动力需求下降</a:t>
            </a:r>
            <a:endParaRPr lang="en-US" altLang="zh-CN" dirty="0"/>
          </a:p>
          <a:p>
            <a:pPr marL="285750" indent="-285750" algn="just">
              <a:buFont typeface="Wingdings" panose="05000000000000000000" pitchFamily="2" charset="2"/>
              <a:buChar char="u"/>
            </a:pPr>
            <a:r>
              <a:rPr lang="zh-CN" altLang="en-US" dirty="0"/>
              <a:t>非常规、高技能劳动力需求上升</a:t>
            </a:r>
            <a:endParaRPr lang="en-US" altLang="zh-CN" dirty="0"/>
          </a:p>
          <a:p>
            <a:pPr marL="285750" indent="-285750" algn="just">
              <a:buFont typeface="Wingdings" panose="05000000000000000000" pitchFamily="2" charset="2"/>
              <a:buChar char="u"/>
            </a:pPr>
            <a:r>
              <a:rPr lang="zh-CN" altLang="en-US" dirty="0"/>
              <a:t>员工技能结构随之升级</a:t>
            </a:r>
            <a:endParaRPr lang="zh-CN" altLang="en-US" dirty="0"/>
          </a:p>
        </p:txBody>
      </p:sp>
      <p:sp>
        <p:nvSpPr>
          <p:cNvPr id="14" name="矩形 13"/>
          <p:cNvSpPr/>
          <p:nvPr/>
        </p:nvSpPr>
        <p:spPr>
          <a:xfrm>
            <a:off x="2462605" y="4796199"/>
            <a:ext cx="5017693" cy="102050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zh-CN" altLang="en-US" dirty="0"/>
              <a:t>技术应用与员工技能双重提升</a:t>
            </a:r>
            <a:endParaRPr lang="en-US" altLang="zh-CN" dirty="0"/>
          </a:p>
          <a:p>
            <a:pPr marL="285750" indent="-285750" algn="just">
              <a:buFont typeface="Wingdings" panose="05000000000000000000" pitchFamily="2" charset="2"/>
              <a:buChar char="u"/>
            </a:pPr>
            <a:r>
              <a:rPr lang="zh-CN" altLang="en-US" dirty="0"/>
              <a:t>提高整体运营效率与组织柔性</a:t>
            </a:r>
            <a:endParaRPr lang="zh-CN" altLang="en-US" dirty="0"/>
          </a:p>
        </p:txBody>
      </p:sp>
      <p:cxnSp>
        <p:nvCxnSpPr>
          <p:cNvPr id="15" name="连接符: 肘形 14"/>
          <p:cNvCxnSpPr>
            <a:stCxn id="9" idx="3"/>
            <a:endCxn id="6" idx="1"/>
          </p:cNvCxnSpPr>
          <p:nvPr/>
        </p:nvCxnSpPr>
        <p:spPr>
          <a:xfrm>
            <a:off x="9902698" y="2615978"/>
            <a:ext cx="972358" cy="1323017"/>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17" name="直接连接符 16"/>
          <p:cNvCxnSpPr>
            <a:stCxn id="10" idx="3"/>
            <a:endCxn id="6" idx="1"/>
          </p:cNvCxnSpPr>
          <p:nvPr/>
        </p:nvCxnSpPr>
        <p:spPr>
          <a:xfrm flipV="1">
            <a:off x="9902697" y="3938995"/>
            <a:ext cx="972359" cy="7677"/>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连接符: 肘形 18"/>
          <p:cNvCxnSpPr>
            <a:stCxn id="6" idx="1"/>
            <a:endCxn id="11" idx="3"/>
          </p:cNvCxnSpPr>
          <p:nvPr/>
        </p:nvCxnSpPr>
        <p:spPr>
          <a:xfrm rot="10800000" flipV="1">
            <a:off x="9902698" y="3938994"/>
            <a:ext cx="972359" cy="1363771"/>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8" name="连接符: 肘形 27"/>
          <p:cNvCxnSpPr>
            <a:stCxn id="5" idx="3"/>
            <a:endCxn id="12" idx="1"/>
          </p:cNvCxnSpPr>
          <p:nvPr/>
        </p:nvCxnSpPr>
        <p:spPr>
          <a:xfrm flipV="1">
            <a:off x="1396301" y="2618099"/>
            <a:ext cx="1066305" cy="132857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连接符: 肘形 29"/>
          <p:cNvCxnSpPr>
            <a:stCxn id="5" idx="3"/>
            <a:endCxn id="14" idx="1"/>
          </p:cNvCxnSpPr>
          <p:nvPr/>
        </p:nvCxnSpPr>
        <p:spPr>
          <a:xfrm>
            <a:off x="1396301" y="3946671"/>
            <a:ext cx="1066304" cy="135978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5" idx="3"/>
            <a:endCxn id="13" idx="1"/>
          </p:cNvCxnSpPr>
          <p:nvPr/>
        </p:nvCxnSpPr>
        <p:spPr>
          <a:xfrm flipV="1">
            <a:off x="1396301" y="3938994"/>
            <a:ext cx="1066305" cy="76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直接箭头连接符 50"/>
          <p:cNvCxnSpPr>
            <a:stCxn id="12" idx="3"/>
            <a:endCxn id="9" idx="1"/>
          </p:cNvCxnSpPr>
          <p:nvPr/>
        </p:nvCxnSpPr>
        <p:spPr>
          <a:xfrm flipV="1">
            <a:off x="7480299" y="2615978"/>
            <a:ext cx="476642" cy="2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直接箭头连接符 52"/>
          <p:cNvCxnSpPr>
            <a:stCxn id="13" idx="3"/>
            <a:endCxn id="10" idx="1"/>
          </p:cNvCxnSpPr>
          <p:nvPr/>
        </p:nvCxnSpPr>
        <p:spPr>
          <a:xfrm>
            <a:off x="7480300" y="3938994"/>
            <a:ext cx="476640" cy="76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直接箭头连接符 54"/>
          <p:cNvCxnSpPr/>
          <p:nvPr/>
        </p:nvCxnSpPr>
        <p:spPr>
          <a:xfrm flipV="1">
            <a:off x="7480298" y="5299078"/>
            <a:ext cx="476642" cy="36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文本框 21"/>
          <p:cNvSpPr txBox="1"/>
          <p:nvPr/>
        </p:nvSpPr>
        <p:spPr>
          <a:xfrm>
            <a:off x="784825" y="5933003"/>
            <a:ext cx="10731335" cy="646331"/>
          </a:xfrm>
          <a:prstGeom prst="rect">
            <a:avLst/>
          </a:prstGeom>
          <a:noFill/>
        </p:spPr>
        <p:txBody>
          <a:bodyPr wrap="square" rtlCol="0">
            <a:spAutoFit/>
          </a:bodyPr>
          <a:lstStyle/>
          <a:p>
            <a:r>
              <a:rPr lang="en-US" altLang="zh-CN" b="1" dirty="0">
                <a:solidFill>
                  <a:srgbClr val="AE282F"/>
                </a:solidFill>
              </a:rPr>
              <a:t>AI</a:t>
            </a:r>
            <a:r>
              <a:rPr lang="zh-CN" altLang="en-US" b="1" dirty="0">
                <a:solidFill>
                  <a:srgbClr val="AE282F"/>
                </a:solidFill>
              </a:rPr>
              <a:t>的引入并不是让人完全失业，而是让人从低附加值的重复性劳动中解放出来，与技术形成互补和协作关系。这一过程会改变劳动力结构，推动人力资本积累。</a:t>
            </a:r>
            <a:endParaRPr lang="zh-CN" altLang="en-US" b="1" dirty="0">
              <a:solidFill>
                <a:srgbClr val="AE282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3" name="文本框 2"/>
          <p:cNvSpPr txBox="1"/>
          <p:nvPr/>
        </p:nvSpPr>
        <p:spPr>
          <a:xfrm>
            <a:off x="646556" y="1637272"/>
            <a:ext cx="10731335" cy="369332"/>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b="1" dirty="0"/>
              <a:t>人工智能推动可持续与高质量发展</a:t>
            </a:r>
            <a:endParaRPr lang="zh-CN" altLang="en-US" b="1" dirty="0"/>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三、人工智能对企业生产经营的影响</a:t>
            </a:r>
            <a:endParaRPr lang="zh-CN" altLang="en-US" sz="2000" b="1" dirty="0"/>
          </a:p>
        </p:txBody>
      </p:sp>
      <p:sp>
        <p:nvSpPr>
          <p:cNvPr id="5" name="矩形: 圆角 4"/>
          <p:cNvSpPr/>
          <p:nvPr/>
        </p:nvSpPr>
        <p:spPr>
          <a:xfrm>
            <a:off x="755197" y="3550718"/>
            <a:ext cx="641104" cy="79190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endParaRPr lang="zh-CN" altLang="en-US" b="1" dirty="0"/>
          </a:p>
        </p:txBody>
      </p:sp>
      <p:sp>
        <p:nvSpPr>
          <p:cNvPr id="6" name="矩形: 圆角 5"/>
          <p:cNvSpPr/>
          <p:nvPr/>
        </p:nvSpPr>
        <p:spPr>
          <a:xfrm>
            <a:off x="10875056" y="2548090"/>
            <a:ext cx="641104" cy="2781810"/>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可持续与高质量发展</a:t>
            </a:r>
            <a:endParaRPr lang="zh-CN" altLang="en-US" b="1" dirty="0"/>
          </a:p>
        </p:txBody>
      </p:sp>
      <p:sp>
        <p:nvSpPr>
          <p:cNvPr id="9" name="矩形 8"/>
          <p:cNvSpPr/>
          <p:nvPr/>
        </p:nvSpPr>
        <p:spPr>
          <a:xfrm>
            <a:off x="7956940" y="2321083"/>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绿色发展与低碳化</a:t>
            </a:r>
            <a:endParaRPr lang="zh-CN" altLang="en-US" b="1" dirty="0"/>
          </a:p>
        </p:txBody>
      </p:sp>
      <p:sp>
        <p:nvSpPr>
          <p:cNvPr id="10" name="矩形 9"/>
          <p:cNvSpPr/>
          <p:nvPr/>
        </p:nvSpPr>
        <p:spPr>
          <a:xfrm>
            <a:off x="7956940" y="3649656"/>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内部公平与共同富裕</a:t>
            </a:r>
            <a:endParaRPr lang="zh-CN" altLang="en-US" b="1" dirty="0"/>
          </a:p>
        </p:txBody>
      </p:sp>
      <p:sp>
        <p:nvSpPr>
          <p:cNvPr id="11" name="矩形 10"/>
          <p:cNvSpPr/>
          <p:nvPr/>
        </p:nvSpPr>
        <p:spPr>
          <a:xfrm>
            <a:off x="7956940" y="5005750"/>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社会责任与外部监督</a:t>
            </a:r>
            <a:endParaRPr lang="zh-CN" altLang="en-US" b="1" dirty="0"/>
          </a:p>
        </p:txBody>
      </p:sp>
      <p:sp>
        <p:nvSpPr>
          <p:cNvPr id="12" name="矩形 11"/>
          <p:cNvSpPr/>
          <p:nvPr/>
        </p:nvSpPr>
        <p:spPr>
          <a:xfrm>
            <a:off x="2462606" y="2140446"/>
            <a:ext cx="5017693" cy="95530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en-US" altLang="zh-CN" dirty="0"/>
              <a:t>AI</a:t>
            </a:r>
            <a:r>
              <a:rPr lang="zh-CN" altLang="en-US" dirty="0"/>
              <a:t>本身低能耗，与企业绿色发展一致</a:t>
            </a:r>
            <a:endParaRPr lang="en-US" altLang="zh-CN" dirty="0"/>
          </a:p>
          <a:p>
            <a:pPr marL="285750" indent="-285750" algn="just">
              <a:buFont typeface="Wingdings" panose="05000000000000000000" pitchFamily="2" charset="2"/>
              <a:buChar char="u"/>
            </a:pPr>
            <a:r>
              <a:rPr lang="zh-CN" altLang="en-US" dirty="0"/>
              <a:t>推动生产流程、产品设计、管理模式绿色化</a:t>
            </a:r>
            <a:endParaRPr lang="zh-CN" altLang="en-US" dirty="0"/>
          </a:p>
        </p:txBody>
      </p:sp>
      <p:sp>
        <p:nvSpPr>
          <p:cNvPr id="13" name="矩形 12"/>
          <p:cNvSpPr/>
          <p:nvPr/>
        </p:nvSpPr>
        <p:spPr>
          <a:xfrm>
            <a:off x="2462606" y="3461341"/>
            <a:ext cx="5017694" cy="95530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en-US" altLang="zh-CN" dirty="0"/>
              <a:t>AI </a:t>
            </a:r>
            <a:r>
              <a:rPr lang="zh-CN" altLang="en-US" dirty="0"/>
              <a:t>提高普通员工自主权，缩小收入差距</a:t>
            </a:r>
            <a:endParaRPr lang="en-US" altLang="zh-CN" dirty="0"/>
          </a:p>
          <a:p>
            <a:pPr marL="285750" indent="-285750" algn="just">
              <a:buFont typeface="Wingdings" panose="05000000000000000000" pitchFamily="2" charset="2"/>
              <a:buChar char="u"/>
            </a:pPr>
            <a:r>
              <a:rPr lang="zh-CN" altLang="en-US" dirty="0"/>
              <a:t>促进发展成果的内部共享</a:t>
            </a:r>
            <a:endParaRPr lang="zh-CN" altLang="en-US" dirty="0"/>
          </a:p>
        </p:txBody>
      </p:sp>
      <p:sp>
        <p:nvSpPr>
          <p:cNvPr id="14" name="矩形 13"/>
          <p:cNvSpPr/>
          <p:nvPr/>
        </p:nvSpPr>
        <p:spPr>
          <a:xfrm>
            <a:off x="2462605" y="4796199"/>
            <a:ext cx="5017693" cy="102050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zh-CN" altLang="en-US" dirty="0"/>
              <a:t>数字技术拓宽公众获取企业信息渠道</a:t>
            </a:r>
            <a:endParaRPr lang="en-US" altLang="zh-CN" dirty="0"/>
          </a:p>
          <a:p>
            <a:pPr marL="285750" indent="-285750" algn="just">
              <a:buFont typeface="Wingdings" panose="05000000000000000000" pitchFamily="2" charset="2"/>
              <a:buChar char="u"/>
            </a:pPr>
            <a:r>
              <a:rPr lang="zh-CN" altLang="en-US" dirty="0"/>
              <a:t>增强机构投资者与公众的监督能力</a:t>
            </a:r>
            <a:endParaRPr lang="en-US" altLang="zh-CN" dirty="0"/>
          </a:p>
          <a:p>
            <a:pPr marL="285750" indent="-285750" algn="just">
              <a:buFont typeface="Wingdings" panose="05000000000000000000" pitchFamily="2" charset="2"/>
              <a:buChar char="u"/>
            </a:pPr>
            <a:r>
              <a:rPr lang="zh-CN" altLang="en-US" dirty="0"/>
              <a:t>推动企业积极履行社会责任</a:t>
            </a:r>
            <a:endParaRPr lang="zh-CN" altLang="en-US" dirty="0"/>
          </a:p>
        </p:txBody>
      </p:sp>
      <p:cxnSp>
        <p:nvCxnSpPr>
          <p:cNvPr id="15" name="连接符: 肘形 14"/>
          <p:cNvCxnSpPr>
            <a:stCxn id="9" idx="3"/>
            <a:endCxn id="6" idx="1"/>
          </p:cNvCxnSpPr>
          <p:nvPr/>
        </p:nvCxnSpPr>
        <p:spPr>
          <a:xfrm>
            <a:off x="9902697" y="2618099"/>
            <a:ext cx="972359" cy="1320896"/>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17" name="直接连接符 16"/>
          <p:cNvCxnSpPr>
            <a:stCxn id="10" idx="3"/>
            <a:endCxn id="6" idx="1"/>
          </p:cNvCxnSpPr>
          <p:nvPr/>
        </p:nvCxnSpPr>
        <p:spPr>
          <a:xfrm flipV="1">
            <a:off x="9902697" y="3938995"/>
            <a:ext cx="972359" cy="7677"/>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连接符: 肘形 18"/>
          <p:cNvCxnSpPr>
            <a:stCxn id="6" idx="1"/>
            <a:endCxn id="11" idx="3"/>
          </p:cNvCxnSpPr>
          <p:nvPr/>
        </p:nvCxnSpPr>
        <p:spPr>
          <a:xfrm rot="10800000" flipV="1">
            <a:off x="9902698" y="3938994"/>
            <a:ext cx="972359" cy="1363771"/>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8" name="连接符: 肘形 27"/>
          <p:cNvCxnSpPr>
            <a:stCxn id="5" idx="3"/>
            <a:endCxn id="12" idx="1"/>
          </p:cNvCxnSpPr>
          <p:nvPr/>
        </p:nvCxnSpPr>
        <p:spPr>
          <a:xfrm flipV="1">
            <a:off x="1396301" y="2618099"/>
            <a:ext cx="1066305" cy="132857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连接符: 肘形 29"/>
          <p:cNvCxnSpPr>
            <a:stCxn id="5" idx="3"/>
            <a:endCxn id="14" idx="1"/>
          </p:cNvCxnSpPr>
          <p:nvPr/>
        </p:nvCxnSpPr>
        <p:spPr>
          <a:xfrm>
            <a:off x="1396301" y="3946671"/>
            <a:ext cx="1066304" cy="135978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5" idx="3"/>
            <a:endCxn id="13" idx="1"/>
          </p:cNvCxnSpPr>
          <p:nvPr/>
        </p:nvCxnSpPr>
        <p:spPr>
          <a:xfrm flipV="1">
            <a:off x="1396301" y="3938994"/>
            <a:ext cx="1066305" cy="76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直接箭头连接符 50"/>
          <p:cNvCxnSpPr>
            <a:stCxn id="12" idx="3"/>
            <a:endCxn id="9" idx="1"/>
          </p:cNvCxnSpPr>
          <p:nvPr/>
        </p:nvCxnSpPr>
        <p:spPr>
          <a:xfrm>
            <a:off x="7480299" y="2618099"/>
            <a:ext cx="4766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直接箭头连接符 52"/>
          <p:cNvCxnSpPr>
            <a:stCxn id="13" idx="3"/>
            <a:endCxn id="10" idx="1"/>
          </p:cNvCxnSpPr>
          <p:nvPr/>
        </p:nvCxnSpPr>
        <p:spPr>
          <a:xfrm>
            <a:off x="7480300" y="3938994"/>
            <a:ext cx="476640" cy="76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直接箭头连接符 54"/>
          <p:cNvCxnSpPr>
            <a:stCxn id="14" idx="3"/>
            <a:endCxn id="11" idx="1"/>
          </p:cNvCxnSpPr>
          <p:nvPr/>
        </p:nvCxnSpPr>
        <p:spPr>
          <a:xfrm flipV="1">
            <a:off x="7480298" y="5302766"/>
            <a:ext cx="476642" cy="36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文本框 21"/>
          <p:cNvSpPr txBox="1"/>
          <p:nvPr/>
        </p:nvSpPr>
        <p:spPr>
          <a:xfrm>
            <a:off x="784825" y="5933003"/>
            <a:ext cx="10731335" cy="646331"/>
          </a:xfrm>
          <a:prstGeom prst="rect">
            <a:avLst/>
          </a:prstGeom>
          <a:noFill/>
        </p:spPr>
        <p:txBody>
          <a:bodyPr wrap="square" rtlCol="0">
            <a:spAutoFit/>
          </a:bodyPr>
          <a:lstStyle/>
          <a:p>
            <a:r>
              <a:rPr lang="en-US" altLang="zh-CN" b="1" dirty="0">
                <a:solidFill>
                  <a:srgbClr val="AE282F"/>
                </a:solidFill>
              </a:rPr>
              <a:t>AI </a:t>
            </a:r>
            <a:r>
              <a:rPr lang="zh-CN" altLang="en-US" b="1" dirty="0">
                <a:solidFill>
                  <a:srgbClr val="AE282F"/>
                </a:solidFill>
              </a:rPr>
              <a:t>的价值不仅在于效率和创新，还体现在发展方式的转型。通过绿色化、低碳化、缩小差距和履行社会责任，</a:t>
            </a:r>
            <a:r>
              <a:rPr lang="en-US" altLang="zh-CN" b="1" dirty="0">
                <a:solidFill>
                  <a:srgbClr val="AE282F"/>
                </a:solidFill>
              </a:rPr>
              <a:t>AI </a:t>
            </a:r>
            <a:r>
              <a:rPr lang="zh-CN" altLang="en-US" b="1" dirty="0">
                <a:solidFill>
                  <a:srgbClr val="AE282F"/>
                </a:solidFill>
              </a:rPr>
              <a:t>帮助企业实现更具包容性和可持续性的高质量发展。</a:t>
            </a:r>
            <a:endParaRPr lang="zh-CN" altLang="en-US" b="1" dirty="0">
              <a:solidFill>
                <a:srgbClr val="AE282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人工智能在企业决策中的主要作用之一是：</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取代所有管理者的主观判断</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优化数据处理和分析，提高决策科学性</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完全依赖大模型自动决策，无需人类干预</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简化企业战略目标的制定</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圆角 16"/>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 name="组合 21"/>
          <p:cNvGrpSpPr/>
          <p:nvPr>
            <p:custDataLst>
              <p:tags r:id="rId11"/>
            </p:custDataLst>
          </p:nvPr>
        </p:nvGrpSpPr>
        <p:grpSpPr>
          <a:xfrm>
            <a:off x="0" y="0"/>
            <a:ext cx="12192000" cy="635000"/>
            <a:chOff x="0" y="0"/>
            <a:chExt cx="12192000" cy="635000"/>
          </a:xfrm>
        </p:grpSpPr>
        <p:sp>
          <p:nvSpPr>
            <p:cNvPr id="18"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以下哪一项不属于人工智能对企业生产和供应链决策的贡献？</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优化生产计划与自动化控制</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通过大数据分析提高市场需求预测能力</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改进物流和库存管理</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减少市场调研的必要性，使企业不再关注外部环境</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9"/>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圆角 16"/>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 name="组合 21"/>
          <p:cNvGrpSpPr/>
          <p:nvPr>
            <p:custDataLst>
              <p:tags r:id="rId11"/>
            </p:custDataLst>
          </p:nvPr>
        </p:nvGrpSpPr>
        <p:grpSpPr>
          <a:xfrm>
            <a:off x="0" y="0"/>
            <a:ext cx="12192000" cy="635000"/>
            <a:chOff x="0" y="0"/>
            <a:chExt cx="12192000" cy="635000"/>
          </a:xfrm>
        </p:grpSpPr>
        <p:sp>
          <p:nvSpPr>
            <p:cNvPr id="18"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人工智能在企业决策中能够减少因人类经验偏差带来的判断失误，从而降低决策成本与风险。</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5"/>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圆角 12"/>
          <p:cNvSpPr/>
          <p:nvPr>
            <p:custDataLst>
              <p:tags r:id="rId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7"/>
          <p:cNvGrpSpPr/>
          <p:nvPr>
            <p:custDataLst>
              <p:tags r:id="rId7"/>
            </p:custDataLst>
          </p:nvPr>
        </p:nvGrpSpPr>
        <p:grpSpPr>
          <a:xfrm>
            <a:off x="0" y="0"/>
            <a:ext cx="12192000" cy="635000"/>
            <a:chOff x="0" y="0"/>
            <a:chExt cx="12192000" cy="635000"/>
          </a:xfrm>
        </p:grpSpPr>
        <p:sp>
          <p:nvSpPr>
            <p:cNvPr id="14" name="TitleBackground"/>
            <p:cNvSpPr/>
            <p:nvPr>
              <p:custDataLst>
                <p:tags r:id="rId8"/>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ColorBlock"/>
            <p:cNvSpPr/>
            <p:nvPr>
              <p:custDataLst>
                <p:tags r:id="rId9"/>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a:off x="-22809" y="2390665"/>
            <a:ext cx="12242406" cy="4467335"/>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1" cstate="email">
              <a:extLst>
                <a:ext uri="{BEBA8EAE-BF5A-486C-A8C5-ECC9F3942E4B}">
                  <a14:imgProps xmlns:a14="http://schemas.microsoft.com/office/drawing/2010/main">
                    <a14:imgLayer r:embed="rId2">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a:off x="-25203" y="2346937"/>
            <a:ext cx="12242406" cy="4511063"/>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217268" y="501225"/>
            <a:ext cx="3757464" cy="923330"/>
          </a:xfrm>
          <a:prstGeom prst="rect">
            <a:avLst/>
          </a:prstGeom>
          <a:noFill/>
        </p:spPr>
        <p:txBody>
          <a:bodyPr wrap="square" rtlCol="0">
            <a:spAutoFit/>
          </a:bodyPr>
          <a:lstStyle/>
          <a:p>
            <a:pPr algn="dist"/>
            <a:r>
              <a:rPr lang="en-US" altLang="zh-CN" sz="5400" b="1" dirty="0">
                <a:solidFill>
                  <a:schemeClr val="accent1">
                    <a:alpha val="10000"/>
                  </a:schemeClr>
                </a:solidFill>
              </a:rPr>
              <a:t>CONTENT</a:t>
            </a:r>
            <a:endParaRPr lang="zh-CN" altLang="en-US" sz="5400" b="1" dirty="0">
              <a:solidFill>
                <a:schemeClr val="accent1">
                  <a:alpha val="10000"/>
                </a:schemeClr>
              </a:solidFill>
            </a:endParaRPr>
          </a:p>
        </p:txBody>
      </p:sp>
      <p:grpSp>
        <p:nvGrpSpPr>
          <p:cNvPr id="23" name="组合 22"/>
          <p:cNvGrpSpPr/>
          <p:nvPr/>
        </p:nvGrpSpPr>
        <p:grpSpPr>
          <a:xfrm flipV="1">
            <a:off x="-74938" y="2362199"/>
            <a:ext cx="12341876" cy="1569939"/>
            <a:chOff x="-58746" y="3291695"/>
            <a:chExt cx="12140523" cy="1710655"/>
          </a:xfrm>
        </p:grpSpPr>
        <p:sp>
          <p:nvSpPr>
            <p:cNvPr id="18" name="任意多边形: 形状 17"/>
            <p:cNvSpPr/>
            <p:nvPr/>
          </p:nvSpPr>
          <p:spPr>
            <a:xfrm>
              <a:off x="5985777" y="3291695"/>
              <a:ext cx="6096000"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5"/>
              <a:ext cx="6127973"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250591" y="873990"/>
            <a:ext cx="1690818" cy="830997"/>
          </a:xfrm>
          <a:prstGeom prst="rect">
            <a:avLst/>
          </a:prstGeom>
          <a:noFill/>
        </p:spPr>
        <p:txBody>
          <a:bodyPr wrap="square" rtlCol="0">
            <a:spAutoFit/>
          </a:bodyPr>
          <a:lstStyle/>
          <a:p>
            <a:pPr algn="dist"/>
            <a:r>
              <a:rPr lang="zh-CN" altLang="en-US" sz="4800" b="1" dirty="0">
                <a:solidFill>
                  <a:schemeClr val="accent1"/>
                </a:solidFill>
              </a:rPr>
              <a:t>目录</a:t>
            </a:r>
            <a:endParaRPr lang="zh-CN" altLang="en-US" sz="4800" b="1" dirty="0">
              <a:solidFill>
                <a:schemeClr val="accent1"/>
              </a:solidFill>
            </a:endParaRPr>
          </a:p>
        </p:txBody>
      </p:sp>
      <p:sp>
        <p:nvSpPr>
          <p:cNvPr id="11" name="文本框 10"/>
          <p:cNvSpPr txBox="1"/>
          <p:nvPr/>
        </p:nvSpPr>
        <p:spPr>
          <a:xfrm>
            <a:off x="1352384" y="3995136"/>
            <a:ext cx="946604" cy="830997"/>
          </a:xfrm>
          <a:prstGeom prst="rect">
            <a:avLst/>
          </a:prstGeom>
          <a:noFill/>
        </p:spPr>
        <p:txBody>
          <a:bodyPr wrap="square" rtlCol="0">
            <a:spAutoFit/>
          </a:bodyPr>
          <a:lstStyle/>
          <a:p>
            <a:pPr algn="ctr"/>
            <a:r>
              <a:rPr lang="en-US" altLang="zh-CN" sz="4800" b="1" dirty="0">
                <a:solidFill>
                  <a:schemeClr val="bg1"/>
                </a:solidFill>
              </a:rPr>
              <a:t>01</a:t>
            </a:r>
            <a:endParaRPr lang="zh-CN" altLang="en-US" sz="4800" b="1" dirty="0">
              <a:solidFill>
                <a:schemeClr val="bg1"/>
              </a:solidFill>
            </a:endParaRPr>
          </a:p>
        </p:txBody>
      </p:sp>
      <p:sp>
        <p:nvSpPr>
          <p:cNvPr id="27" name="文本框 26"/>
          <p:cNvSpPr txBox="1"/>
          <p:nvPr/>
        </p:nvSpPr>
        <p:spPr>
          <a:xfrm>
            <a:off x="975119" y="4703022"/>
            <a:ext cx="1701134" cy="1015663"/>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人工智能对企业行为的影响</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3906647" y="4640024"/>
            <a:ext cx="1635281" cy="1323439"/>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人工智能对企业组织结构变革的影响</a:t>
            </a:r>
            <a:endParaRPr lang="zh-CN" altLang="en-US" sz="2000" dirty="0"/>
          </a:p>
        </p:txBody>
      </p:sp>
      <p:sp>
        <p:nvSpPr>
          <p:cNvPr id="52" name="文本框 51"/>
          <p:cNvSpPr txBox="1"/>
          <p:nvPr/>
        </p:nvSpPr>
        <p:spPr>
          <a:xfrm>
            <a:off x="4216136" y="3932138"/>
            <a:ext cx="946604" cy="830997"/>
          </a:xfrm>
          <a:prstGeom prst="rect">
            <a:avLst/>
          </a:prstGeom>
          <a:noFill/>
        </p:spPr>
        <p:txBody>
          <a:bodyPr wrap="square" rtlCol="0">
            <a:spAutoFit/>
          </a:bodyPr>
          <a:lstStyle/>
          <a:p>
            <a:pPr algn="ctr"/>
            <a:r>
              <a:rPr lang="en-US" altLang="zh-CN" sz="4800" b="1" dirty="0">
                <a:solidFill>
                  <a:schemeClr val="bg1"/>
                </a:solidFill>
              </a:rPr>
              <a:t>02</a:t>
            </a:r>
            <a:endParaRPr lang="zh-CN" altLang="en-US" sz="4800" b="1" dirty="0">
              <a:solidFill>
                <a:schemeClr val="bg1"/>
              </a:solidFill>
            </a:endParaRPr>
          </a:p>
        </p:txBody>
      </p:sp>
      <p:sp>
        <p:nvSpPr>
          <p:cNvPr id="29" name="文本框 28"/>
          <p:cNvSpPr txBox="1"/>
          <p:nvPr/>
        </p:nvSpPr>
        <p:spPr>
          <a:xfrm>
            <a:off x="9500150" y="4668490"/>
            <a:ext cx="1613913" cy="1015663"/>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企业应用人工智能的挑战与对策</a:t>
            </a:r>
            <a:endParaRPr lang="zh-CN" altLang="en-US" sz="2000" dirty="0"/>
          </a:p>
        </p:txBody>
      </p:sp>
      <p:sp>
        <p:nvSpPr>
          <p:cNvPr id="53" name="文本框 52"/>
          <p:cNvSpPr txBox="1"/>
          <p:nvPr/>
        </p:nvSpPr>
        <p:spPr>
          <a:xfrm>
            <a:off x="9811440" y="3960604"/>
            <a:ext cx="946604" cy="830997"/>
          </a:xfrm>
          <a:prstGeom prst="rect">
            <a:avLst/>
          </a:prstGeom>
          <a:noFill/>
        </p:spPr>
        <p:txBody>
          <a:bodyPr wrap="square" rtlCol="0">
            <a:spAutoFit/>
          </a:bodyPr>
          <a:lstStyle/>
          <a:p>
            <a:pPr algn="ctr"/>
            <a:r>
              <a:rPr lang="en-US" altLang="zh-CN" sz="4800" b="1" dirty="0">
                <a:solidFill>
                  <a:schemeClr val="bg1"/>
                </a:solidFill>
              </a:rPr>
              <a:t>04</a:t>
            </a:r>
            <a:endParaRPr lang="zh-CN" altLang="en-US" sz="4800" b="1" dirty="0">
              <a:solidFill>
                <a:schemeClr val="bg1"/>
              </a:solidFill>
            </a:endParaRPr>
          </a:p>
        </p:txBody>
      </p:sp>
      <p:grpSp>
        <p:nvGrpSpPr>
          <p:cNvPr id="7" name="组合 6"/>
          <p:cNvGrpSpPr/>
          <p:nvPr/>
        </p:nvGrpSpPr>
        <p:grpSpPr>
          <a:xfrm>
            <a:off x="5555615" y="191008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
        <p:nvSpPr>
          <p:cNvPr id="22" name="文本框 21"/>
          <p:cNvSpPr txBox="1"/>
          <p:nvPr/>
        </p:nvSpPr>
        <p:spPr>
          <a:xfrm>
            <a:off x="6772322" y="4640024"/>
            <a:ext cx="1613913" cy="1323439"/>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人工智能对企业人力资源管理的影响</a:t>
            </a:r>
            <a:endParaRPr lang="zh-CN" altLang="en-US" sz="2000" dirty="0"/>
          </a:p>
        </p:txBody>
      </p:sp>
      <p:sp>
        <p:nvSpPr>
          <p:cNvPr id="24" name="文本框 23"/>
          <p:cNvSpPr txBox="1"/>
          <p:nvPr/>
        </p:nvSpPr>
        <p:spPr>
          <a:xfrm>
            <a:off x="7083612" y="3932138"/>
            <a:ext cx="946604" cy="830997"/>
          </a:xfrm>
          <a:prstGeom prst="rect">
            <a:avLst/>
          </a:prstGeom>
          <a:noFill/>
        </p:spPr>
        <p:txBody>
          <a:bodyPr wrap="square" rtlCol="0">
            <a:spAutoFit/>
          </a:bodyPr>
          <a:lstStyle/>
          <a:p>
            <a:pPr algn="ctr"/>
            <a:r>
              <a:rPr lang="en-US" altLang="zh-CN" sz="4800" b="1" dirty="0">
                <a:solidFill>
                  <a:schemeClr val="bg1"/>
                </a:solidFill>
              </a:rPr>
              <a:t>03</a:t>
            </a:r>
            <a:endParaRPr lang="zh-CN" altLang="en-US" sz="4800"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3488" y="955486"/>
            <a:ext cx="7224843" cy="400110"/>
          </a:xfrm>
          <a:prstGeom prst="rect">
            <a:avLst/>
          </a:prstGeom>
          <a:noFill/>
        </p:spPr>
        <p:txBody>
          <a:bodyPr wrap="square" rtlCol="0">
            <a:spAutoFit/>
          </a:bodyPr>
          <a:lstStyle/>
          <a:p>
            <a:r>
              <a:rPr lang="zh-CN" altLang="en-US" sz="2000" b="1" dirty="0"/>
              <a:t>案例：从“助手”到“同事”：</a:t>
            </a:r>
            <a:r>
              <a:rPr lang="en-US" altLang="zh-CN" sz="2000" b="1" dirty="0"/>
              <a:t>AI</a:t>
            </a:r>
            <a:r>
              <a:rPr lang="zh-CN" altLang="en-US" sz="2000" b="1" dirty="0"/>
              <a:t>智能体如何重塑企业运作</a:t>
            </a:r>
            <a:endParaRPr lang="en-US" altLang="zh-CN" sz="2000" b="1" dirty="0"/>
          </a:p>
        </p:txBody>
      </p:sp>
      <p:sp>
        <p:nvSpPr>
          <p:cNvPr id="16" name="文本框 15"/>
          <p:cNvSpPr txBox="1"/>
          <p:nvPr/>
        </p:nvSpPr>
        <p:spPr>
          <a:xfrm>
            <a:off x="482758" y="1482353"/>
            <a:ext cx="5122912" cy="2951449"/>
          </a:xfrm>
          <a:prstGeom prst="rect">
            <a:avLst/>
          </a:prstGeom>
          <a:noFill/>
          <a:ln w="19050">
            <a:solidFill>
              <a:schemeClr val="accent1"/>
            </a:solidFill>
            <a:prstDash val="dash"/>
          </a:ln>
        </p:spPr>
        <p:txBody>
          <a:bodyPr wrap="square" rtlCol="0">
            <a:spAutoFit/>
          </a:bodyPr>
          <a:lstStyle/>
          <a:p>
            <a:pPr algn="just">
              <a:lnSpc>
                <a:spcPct val="150000"/>
              </a:lnSpc>
            </a:pPr>
            <a:r>
              <a:rPr lang="zh-CN" altLang="en-US" b="1" dirty="0"/>
              <a:t>大语言模型（</a:t>
            </a:r>
            <a:r>
              <a:rPr lang="en-US" altLang="zh-CN" b="1" dirty="0"/>
              <a:t>LLMs</a:t>
            </a:r>
            <a:r>
              <a:rPr lang="zh-CN" altLang="en-US" b="1" dirty="0"/>
              <a:t>）的特点与局限</a:t>
            </a:r>
            <a:endParaRPr lang="en-US" altLang="zh-CN" b="1" dirty="0"/>
          </a:p>
          <a:p>
            <a:pPr marL="285750" indent="-285750" algn="just">
              <a:lnSpc>
                <a:spcPct val="150000"/>
              </a:lnSpc>
              <a:buFont typeface="Wingdings" panose="05000000000000000000" pitchFamily="2" charset="2"/>
              <a:buChar char="Ø"/>
            </a:pPr>
            <a:r>
              <a:rPr lang="zh-CN" altLang="en-US" b="1" dirty="0"/>
              <a:t>功能：</a:t>
            </a:r>
            <a:r>
              <a:rPr lang="zh-CN" altLang="en-US" dirty="0"/>
              <a:t>整合信息、生成内容、自然语言交互</a:t>
            </a:r>
            <a:endParaRPr lang="en-US" altLang="zh-CN" dirty="0"/>
          </a:p>
          <a:p>
            <a:pPr marL="285750" indent="-285750" algn="just">
              <a:lnSpc>
                <a:spcPct val="150000"/>
              </a:lnSpc>
              <a:buFont typeface="Wingdings" panose="05000000000000000000" pitchFamily="2" charset="2"/>
              <a:buChar char="Ø"/>
            </a:pPr>
            <a:r>
              <a:rPr lang="zh-CN" altLang="en-US" b="1" dirty="0"/>
              <a:t>价值：</a:t>
            </a:r>
            <a:r>
              <a:rPr lang="zh-CN" altLang="en-US" dirty="0"/>
              <a:t>提升个体“点状效率”</a:t>
            </a:r>
            <a:endParaRPr lang="en-US" altLang="zh-CN" dirty="0"/>
          </a:p>
          <a:p>
            <a:pPr marL="285750" indent="-285750" algn="just">
              <a:lnSpc>
                <a:spcPct val="150000"/>
              </a:lnSpc>
              <a:buFont typeface="Wingdings" panose="05000000000000000000" pitchFamily="2" charset="2"/>
              <a:buChar char="Ø"/>
            </a:pPr>
            <a:r>
              <a:rPr lang="zh-CN" altLang="en-US" b="1" dirty="0"/>
              <a:t>局限：</a:t>
            </a:r>
            <a:endParaRPr lang="en-US" altLang="zh-CN" b="1" dirty="0"/>
          </a:p>
          <a:p>
            <a:pPr marL="742950" lvl="1" indent="-285750" algn="just">
              <a:lnSpc>
                <a:spcPct val="150000"/>
              </a:lnSpc>
              <a:buFont typeface="Wingdings" panose="05000000000000000000" pitchFamily="2" charset="2"/>
              <a:buChar char="u"/>
            </a:pPr>
            <a:r>
              <a:rPr lang="zh-CN" altLang="en-US" dirty="0"/>
              <a:t>停留在“被动响应”阶段</a:t>
            </a:r>
            <a:endParaRPr lang="en-US" altLang="zh-CN" dirty="0"/>
          </a:p>
          <a:p>
            <a:pPr marL="742950" lvl="1" indent="-285750" algn="just">
              <a:lnSpc>
                <a:spcPct val="150000"/>
              </a:lnSpc>
              <a:buFont typeface="Wingdings" panose="05000000000000000000" pitchFamily="2" charset="2"/>
              <a:buChar char="u"/>
            </a:pPr>
            <a:r>
              <a:rPr lang="zh-CN" altLang="en-US" dirty="0"/>
              <a:t>与企业系统割裂，缺乏记忆与上下文延续</a:t>
            </a:r>
            <a:endParaRPr lang="en-US" altLang="zh-CN" dirty="0"/>
          </a:p>
          <a:p>
            <a:pPr marL="742950" lvl="1" indent="-285750" algn="just">
              <a:lnSpc>
                <a:spcPct val="150000"/>
              </a:lnSpc>
              <a:buFont typeface="Wingdings" panose="05000000000000000000" pitchFamily="2" charset="2"/>
              <a:buChar char="u"/>
            </a:pPr>
            <a:r>
              <a:rPr lang="zh-CN" altLang="en-US" dirty="0"/>
              <a:t>无法持续承接复杂业务</a:t>
            </a:r>
            <a:endParaRPr lang="zh-CN" altLang="en-US" dirty="0"/>
          </a:p>
        </p:txBody>
      </p:sp>
      <p:sp>
        <p:nvSpPr>
          <p:cNvPr id="26" name="文本框 25"/>
          <p:cNvSpPr txBox="1"/>
          <p:nvPr/>
        </p:nvSpPr>
        <p:spPr>
          <a:xfrm>
            <a:off x="6252185" y="1397156"/>
            <a:ext cx="5457057" cy="3055324"/>
          </a:xfrm>
          <a:prstGeom prst="rect">
            <a:avLst/>
          </a:prstGeom>
          <a:noFill/>
          <a:ln w="19050">
            <a:solidFill>
              <a:schemeClr val="accent1"/>
            </a:solidFill>
            <a:prstDash val="dash"/>
          </a:ln>
        </p:spPr>
        <p:txBody>
          <a:bodyPr wrap="square" rtlCol="0">
            <a:spAutoFit/>
          </a:bodyPr>
          <a:lstStyle/>
          <a:p>
            <a:pPr algn="just">
              <a:lnSpc>
                <a:spcPct val="120000"/>
              </a:lnSpc>
            </a:pPr>
            <a:r>
              <a:rPr lang="zh-CN" altLang="en-US" b="1" dirty="0"/>
              <a:t>智能体（</a:t>
            </a:r>
            <a:r>
              <a:rPr lang="en-US" altLang="zh-CN" b="1" dirty="0"/>
              <a:t>Agents</a:t>
            </a:r>
            <a:r>
              <a:rPr lang="zh-CN" altLang="en-US" b="1" dirty="0"/>
              <a:t>）的核心突破</a:t>
            </a:r>
            <a:endParaRPr lang="en-US" altLang="zh-CN" b="1" dirty="0"/>
          </a:p>
          <a:p>
            <a:pPr marL="285750" indent="-285750" algn="just">
              <a:lnSpc>
                <a:spcPct val="120000"/>
              </a:lnSpc>
              <a:buFont typeface="Wingdings" panose="05000000000000000000" pitchFamily="2" charset="2"/>
              <a:buChar char="Ø"/>
            </a:pPr>
            <a:r>
              <a:rPr lang="zh-CN" altLang="en-US" b="1" dirty="0"/>
              <a:t>跃迁方向：</a:t>
            </a:r>
            <a:r>
              <a:rPr lang="zh-CN" altLang="en-US" dirty="0"/>
              <a:t>从“被动内容生成” → “自主目标驱动执行”</a:t>
            </a:r>
            <a:endParaRPr lang="en-US" altLang="zh-CN" dirty="0"/>
          </a:p>
          <a:p>
            <a:pPr marL="285750" indent="-285750" algn="just">
              <a:lnSpc>
                <a:spcPct val="120000"/>
              </a:lnSpc>
              <a:buFont typeface="Wingdings" panose="05000000000000000000" pitchFamily="2" charset="2"/>
              <a:buChar char="Ø"/>
            </a:pPr>
            <a:r>
              <a:rPr lang="zh-CN" altLang="en-US" b="1" dirty="0"/>
              <a:t>关键能力：</a:t>
            </a:r>
            <a:endParaRPr lang="en-US" altLang="zh-CN" b="1" dirty="0"/>
          </a:p>
          <a:p>
            <a:pPr marL="742950" lvl="1" indent="-285750" algn="just">
              <a:lnSpc>
                <a:spcPct val="120000"/>
              </a:lnSpc>
              <a:buFont typeface="Wingdings" panose="05000000000000000000" pitchFamily="2" charset="2"/>
              <a:buChar char="u"/>
            </a:pPr>
            <a:r>
              <a:rPr lang="zh-CN" altLang="en-US" dirty="0"/>
              <a:t>理解目标 → 拆解为子任务</a:t>
            </a:r>
            <a:endParaRPr lang="en-US" altLang="zh-CN" dirty="0"/>
          </a:p>
          <a:p>
            <a:pPr marL="742950" lvl="1" indent="-285750" algn="just">
              <a:lnSpc>
                <a:spcPct val="120000"/>
              </a:lnSpc>
              <a:buFont typeface="Wingdings" panose="05000000000000000000" pitchFamily="2" charset="2"/>
              <a:buChar char="u"/>
            </a:pPr>
            <a:r>
              <a:rPr lang="zh-CN" altLang="en-US" dirty="0"/>
              <a:t>与人和系统双向交互</a:t>
            </a:r>
            <a:endParaRPr lang="en-US" altLang="zh-CN" dirty="0"/>
          </a:p>
          <a:p>
            <a:pPr marL="742950" lvl="1" indent="-285750" algn="just">
              <a:lnSpc>
                <a:spcPct val="120000"/>
              </a:lnSpc>
              <a:buFont typeface="Wingdings" panose="05000000000000000000" pitchFamily="2" charset="2"/>
              <a:buChar char="u"/>
            </a:pPr>
            <a:r>
              <a:rPr lang="zh-CN" altLang="en-US" dirty="0"/>
              <a:t>执行任务并实时调整</a:t>
            </a:r>
            <a:endParaRPr lang="en-US" altLang="zh-CN" dirty="0"/>
          </a:p>
          <a:p>
            <a:pPr marL="742950" lvl="1" indent="-285750" algn="just">
              <a:lnSpc>
                <a:spcPct val="120000"/>
              </a:lnSpc>
              <a:buFont typeface="Wingdings" panose="05000000000000000000" pitchFamily="2" charset="2"/>
              <a:buChar char="u"/>
            </a:pPr>
            <a:r>
              <a:rPr lang="zh-CN" altLang="en-US" dirty="0"/>
              <a:t>极少人工干预</a:t>
            </a:r>
            <a:endParaRPr lang="en-US" altLang="zh-CN" dirty="0"/>
          </a:p>
          <a:p>
            <a:pPr marL="285750" indent="-285750" algn="just">
              <a:lnSpc>
                <a:spcPct val="120000"/>
              </a:lnSpc>
              <a:buFont typeface="Wingdings" panose="05000000000000000000" pitchFamily="2" charset="2"/>
              <a:buChar char="Ø"/>
            </a:pPr>
            <a:r>
              <a:rPr lang="zh-CN" altLang="en-US" b="1" dirty="0"/>
              <a:t>技术基础：</a:t>
            </a:r>
            <a:r>
              <a:rPr lang="en-US" altLang="zh-CN" dirty="0"/>
              <a:t>LLMs + </a:t>
            </a:r>
            <a:r>
              <a:rPr lang="zh-CN" altLang="en-US" dirty="0"/>
              <a:t>记忆、规划、编排、集成组件</a:t>
            </a:r>
            <a:endParaRPr lang="zh-CN" altLang="en-US" dirty="0"/>
          </a:p>
        </p:txBody>
      </p:sp>
      <p:sp>
        <p:nvSpPr>
          <p:cNvPr id="18" name="箭头: 右 17"/>
          <p:cNvSpPr/>
          <p:nvPr/>
        </p:nvSpPr>
        <p:spPr>
          <a:xfrm>
            <a:off x="5639747" y="2788636"/>
            <a:ext cx="612438" cy="400110"/>
          </a:xfrm>
          <a:prstGeom prst="right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文本框 28"/>
          <p:cNvSpPr txBox="1"/>
          <p:nvPr/>
        </p:nvSpPr>
        <p:spPr>
          <a:xfrm>
            <a:off x="482758" y="4580226"/>
            <a:ext cx="11226484" cy="2030095"/>
          </a:xfrm>
          <a:prstGeom prst="rect">
            <a:avLst/>
          </a:prstGeom>
          <a:noFill/>
          <a:ln w="19050">
            <a:solidFill>
              <a:schemeClr val="accent1"/>
            </a:solidFill>
            <a:prstDash val="dash"/>
          </a:ln>
        </p:spPr>
        <p:txBody>
          <a:bodyPr wrap="square" numCol="2" spcCol="360000" rtlCol="0">
            <a:spAutoFit/>
          </a:bodyPr>
          <a:lstStyle/>
          <a:p>
            <a:pPr algn="just"/>
            <a:r>
              <a:rPr lang="zh-CN" altLang="en-US" b="1" dirty="0"/>
              <a:t>应用价值与变革</a:t>
            </a:r>
            <a:endParaRPr lang="en-US" altLang="zh-CN" b="1" dirty="0"/>
          </a:p>
          <a:p>
            <a:pPr algn="just"/>
            <a:r>
              <a:rPr lang="zh-CN" altLang="en-US" b="1" dirty="0"/>
              <a:t>横向扩展（通用协作）</a:t>
            </a:r>
            <a:endParaRPr lang="en-US" altLang="zh-CN" b="1" dirty="0"/>
          </a:p>
          <a:p>
            <a:pPr marL="285750" indent="-285750" algn="just">
              <a:buFont typeface="Wingdings" panose="05000000000000000000" pitchFamily="2" charset="2"/>
              <a:buChar char="u"/>
            </a:pPr>
            <a:r>
              <a:rPr lang="en-US" altLang="zh-CN" dirty="0"/>
              <a:t>Copilot → </a:t>
            </a:r>
            <a:r>
              <a:rPr lang="zh-CN" altLang="en-US" dirty="0"/>
              <a:t>主动伙伴</a:t>
            </a:r>
            <a:endParaRPr lang="en-US" altLang="zh-CN" dirty="0"/>
          </a:p>
          <a:p>
            <a:pPr marL="285750" indent="-285750" algn="just">
              <a:buFont typeface="Wingdings" panose="05000000000000000000" pitchFamily="2" charset="2"/>
              <a:buChar char="u"/>
            </a:pPr>
            <a:r>
              <a:rPr lang="zh-CN" altLang="en-US" dirty="0"/>
              <a:t>不仅响应指令，还能：监控仪表盘、触发流程、跟进任务、实时输出洞见</a:t>
            </a:r>
            <a:endParaRPr lang="en-US" altLang="zh-CN" b="1" dirty="0"/>
          </a:p>
          <a:p>
            <a:pPr algn="just"/>
            <a:r>
              <a:rPr lang="zh-CN" altLang="en-US" b="1" dirty="0"/>
              <a:t>纵向颠覆（垂直领域）</a:t>
            </a:r>
            <a:endParaRPr lang="en-US" altLang="zh-CN" b="1" dirty="0"/>
          </a:p>
          <a:p>
            <a:pPr marL="285750" indent="-285750" algn="just">
              <a:buFont typeface="Wingdings" panose="05000000000000000000" pitchFamily="2" charset="2"/>
              <a:buChar char="u"/>
            </a:pPr>
            <a:r>
              <a:rPr lang="zh-CN" altLang="en-US" dirty="0"/>
              <a:t>推动跨环节、跨角色、跨系统的复杂业务流程自动化</a:t>
            </a:r>
            <a:endParaRPr lang="en-US" altLang="zh-CN" dirty="0"/>
          </a:p>
          <a:p>
            <a:pPr marL="285750" indent="-285750" algn="just">
              <a:buFont typeface="Wingdings" panose="05000000000000000000" pitchFamily="2" charset="2"/>
              <a:buChar char="u"/>
            </a:pPr>
            <a:r>
              <a:rPr lang="zh-CN" altLang="en-US" dirty="0"/>
              <a:t>打破第一代生成式</a:t>
            </a:r>
            <a:r>
              <a:rPr lang="en-US" altLang="zh-CN" dirty="0"/>
              <a:t>AI</a:t>
            </a:r>
            <a:r>
              <a:rPr lang="zh-CN" altLang="en-US" dirty="0"/>
              <a:t>的局限</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P spid="18" grpId="0" animBg="1"/>
      <p:bldP spid="2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3488" y="955486"/>
            <a:ext cx="7224843" cy="400110"/>
          </a:xfrm>
          <a:prstGeom prst="rect">
            <a:avLst/>
          </a:prstGeom>
          <a:noFill/>
        </p:spPr>
        <p:txBody>
          <a:bodyPr wrap="square" rtlCol="0">
            <a:spAutoFit/>
          </a:bodyPr>
          <a:lstStyle/>
          <a:p>
            <a:r>
              <a:rPr lang="zh-CN" altLang="en-US" sz="2000" b="1" dirty="0"/>
              <a:t>案例：从“助手”到“同事”：</a:t>
            </a:r>
            <a:r>
              <a:rPr lang="en-US" altLang="zh-CN" sz="2000" b="1" dirty="0"/>
              <a:t>AI</a:t>
            </a:r>
            <a:r>
              <a:rPr lang="zh-CN" altLang="en-US" sz="2000" b="1" dirty="0"/>
              <a:t>智能体如何重塑企业运作</a:t>
            </a:r>
            <a:endParaRPr lang="zh-CN" altLang="en-US" sz="2000" b="1" dirty="0"/>
          </a:p>
        </p:txBody>
      </p:sp>
      <p:sp>
        <p:nvSpPr>
          <p:cNvPr id="9" name="文本框 8"/>
          <p:cNvSpPr txBox="1"/>
          <p:nvPr/>
        </p:nvSpPr>
        <p:spPr>
          <a:xfrm>
            <a:off x="363487" y="1425939"/>
            <a:ext cx="7224843" cy="369332"/>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b="1" dirty="0"/>
              <a:t>智能体不止能提升效率，更能增强运营敏捷性、开拓新营收机遇</a:t>
            </a:r>
            <a:endParaRPr lang="zh-CN" altLang="en-US" b="1" dirty="0"/>
          </a:p>
        </p:txBody>
      </p:sp>
      <p:sp>
        <p:nvSpPr>
          <p:cNvPr id="10" name="矩形: 圆角 9"/>
          <p:cNvSpPr/>
          <p:nvPr/>
        </p:nvSpPr>
        <p:spPr>
          <a:xfrm>
            <a:off x="3787976" y="1865614"/>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智能体推动流程重塑</a:t>
            </a:r>
            <a:endParaRPr lang="zh-CN" altLang="en-US" b="1" dirty="0"/>
          </a:p>
        </p:txBody>
      </p:sp>
      <p:sp>
        <p:nvSpPr>
          <p:cNvPr id="11" name="矩形 10"/>
          <p:cNvSpPr/>
          <p:nvPr/>
        </p:nvSpPr>
        <p:spPr>
          <a:xfrm>
            <a:off x="696912" y="2719625"/>
            <a:ext cx="1971175" cy="3113224"/>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1.</a:t>
            </a:r>
            <a:r>
              <a:rPr lang="zh-CN" altLang="en-US" b="1" dirty="0"/>
              <a:t>提升执行效率</a:t>
            </a:r>
            <a:endParaRPr lang="en-US" altLang="zh-CN" b="1" dirty="0"/>
          </a:p>
          <a:p>
            <a:pPr algn="just"/>
            <a:r>
              <a:rPr lang="zh-CN" altLang="en-US" dirty="0"/>
              <a:t>不再依赖顺序交接，智能体能</a:t>
            </a:r>
            <a:r>
              <a:rPr lang="zh-CN" altLang="en-US" b="1" dirty="0"/>
              <a:t>并行处理多项任务</a:t>
            </a:r>
            <a:r>
              <a:rPr lang="zh-CN" altLang="en-US" dirty="0"/>
              <a:t>，消除中间延迟，缩短周期，提升响应速度。</a:t>
            </a:r>
            <a:endParaRPr lang="zh-CN" altLang="en-US" dirty="0"/>
          </a:p>
        </p:txBody>
      </p:sp>
      <p:cxnSp>
        <p:nvCxnSpPr>
          <p:cNvPr id="14" name="连接符: 肘形 13"/>
          <p:cNvCxnSpPr>
            <a:stCxn id="10" idx="2"/>
            <a:endCxn id="11" idx="0"/>
          </p:cNvCxnSpPr>
          <p:nvPr/>
        </p:nvCxnSpPr>
        <p:spPr>
          <a:xfrm rot="5400000">
            <a:off x="3739641" y="329469"/>
            <a:ext cx="333016" cy="444729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矩形 18"/>
          <p:cNvSpPr/>
          <p:nvPr/>
        </p:nvSpPr>
        <p:spPr>
          <a:xfrm>
            <a:off x="2875259" y="2719625"/>
            <a:ext cx="1971176" cy="3113224"/>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2.</a:t>
            </a:r>
            <a:r>
              <a:rPr lang="zh-CN" altLang="en-US" b="1" dirty="0"/>
              <a:t>增强适应能力</a:t>
            </a:r>
            <a:endParaRPr lang="en-US" altLang="zh-CN" b="1" dirty="0"/>
          </a:p>
          <a:p>
            <a:pPr algn="just"/>
            <a:r>
              <a:rPr lang="zh-CN" altLang="en-US" dirty="0"/>
              <a:t>通过持续获取数据，智能体可动态调整流程，重排任务顺序、重设优先级，提前预警风险，使工作流不仅更高效，也更智能。</a:t>
            </a:r>
            <a:endParaRPr lang="zh-CN" altLang="en-US" dirty="0"/>
          </a:p>
        </p:txBody>
      </p:sp>
      <p:sp>
        <p:nvSpPr>
          <p:cNvPr id="21" name="矩形 20"/>
          <p:cNvSpPr/>
          <p:nvPr/>
        </p:nvSpPr>
        <p:spPr>
          <a:xfrm>
            <a:off x="5053607" y="2719625"/>
            <a:ext cx="2152281" cy="3113224"/>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3.</a:t>
            </a:r>
            <a:r>
              <a:rPr lang="zh-CN" altLang="en-US" b="1" dirty="0"/>
              <a:t>实现个性化匹配</a:t>
            </a:r>
            <a:endParaRPr lang="en-US" altLang="zh-CN" b="1" dirty="0"/>
          </a:p>
          <a:p>
            <a:pPr algn="just"/>
            <a:r>
              <a:rPr lang="zh-CN" altLang="en-US" dirty="0"/>
              <a:t>智能体可根据客户画像或行为，调整交互方式和决策逻辑，动态优化流程，尽可能提升客户满意度与业务成果。</a:t>
            </a:r>
            <a:endParaRPr lang="zh-CN" altLang="en-US" dirty="0"/>
          </a:p>
        </p:txBody>
      </p:sp>
      <p:sp>
        <p:nvSpPr>
          <p:cNvPr id="22" name="矩形 21"/>
          <p:cNvSpPr/>
          <p:nvPr/>
        </p:nvSpPr>
        <p:spPr>
          <a:xfrm>
            <a:off x="7413060" y="2719624"/>
            <a:ext cx="2016281" cy="3113224"/>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4.</a:t>
            </a:r>
            <a:r>
              <a:rPr lang="zh-CN" altLang="en-US" b="1" dirty="0"/>
              <a:t>增进运营弹性</a:t>
            </a:r>
            <a:endParaRPr lang="en-US" altLang="zh-CN" b="1" dirty="0"/>
          </a:p>
          <a:p>
            <a:pPr algn="just"/>
            <a:r>
              <a:rPr lang="zh-CN" altLang="en-US" dirty="0"/>
              <a:t>不同于人力资源的固定模式，智能体作为数字化工具，其执行能力可随需求波动即时扩展或收缩，应对淡旺季或突发情况。</a:t>
            </a:r>
            <a:endParaRPr lang="zh-CN" altLang="en-US" dirty="0"/>
          </a:p>
        </p:txBody>
      </p:sp>
      <p:sp>
        <p:nvSpPr>
          <p:cNvPr id="23" name="矩形 22"/>
          <p:cNvSpPr/>
          <p:nvPr/>
        </p:nvSpPr>
        <p:spPr>
          <a:xfrm>
            <a:off x="9636513" y="2719624"/>
            <a:ext cx="2016281" cy="3113224"/>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5.</a:t>
            </a:r>
            <a:r>
              <a:rPr lang="zh-CN" altLang="en-US" b="1" dirty="0"/>
              <a:t>提升企业韧性</a:t>
            </a:r>
            <a:endParaRPr lang="en-US" altLang="zh-CN" b="1" dirty="0"/>
          </a:p>
          <a:p>
            <a:pPr algn="just"/>
            <a:r>
              <a:rPr lang="zh-CN" altLang="en-US" dirty="0"/>
              <a:t>智能体能持续监测运营中断风险、重新规划运营路径，仅在必要时上报人工介入，确保流程平稳运行。无论面对供应链的港口延误，还是服务流程的系统故障，都能保障业务不中断。</a:t>
            </a:r>
            <a:endParaRPr lang="zh-CN" altLang="en-US" dirty="0"/>
          </a:p>
        </p:txBody>
      </p:sp>
      <p:cxnSp>
        <p:nvCxnSpPr>
          <p:cNvPr id="25" name="连接符: 肘形 24"/>
          <p:cNvCxnSpPr>
            <a:stCxn id="10" idx="2"/>
            <a:endCxn id="19" idx="0"/>
          </p:cNvCxnSpPr>
          <p:nvPr/>
        </p:nvCxnSpPr>
        <p:spPr>
          <a:xfrm rot="5400000">
            <a:off x="4828814" y="1418642"/>
            <a:ext cx="333016" cy="226895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连接符: 肘形 27"/>
          <p:cNvCxnSpPr>
            <a:stCxn id="10" idx="2"/>
            <a:endCxn id="22" idx="0"/>
          </p:cNvCxnSpPr>
          <p:nvPr/>
        </p:nvCxnSpPr>
        <p:spPr>
          <a:xfrm rot="16200000" flipH="1">
            <a:off x="7108992" y="1407414"/>
            <a:ext cx="333015" cy="229140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连接符: 肘形 30"/>
          <p:cNvCxnSpPr>
            <a:stCxn id="10" idx="2"/>
            <a:endCxn id="23" idx="0"/>
          </p:cNvCxnSpPr>
          <p:nvPr/>
        </p:nvCxnSpPr>
        <p:spPr>
          <a:xfrm rot="16200000" flipH="1">
            <a:off x="8220718" y="295687"/>
            <a:ext cx="333015" cy="451485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a:stCxn id="10" idx="2"/>
            <a:endCxn id="21" idx="0"/>
          </p:cNvCxnSpPr>
          <p:nvPr/>
        </p:nvCxnSpPr>
        <p:spPr>
          <a:xfrm flipH="1">
            <a:off x="6129748" y="2386609"/>
            <a:ext cx="49" cy="3330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1"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3488" y="955486"/>
            <a:ext cx="7224843" cy="400110"/>
          </a:xfrm>
          <a:prstGeom prst="rect">
            <a:avLst/>
          </a:prstGeom>
          <a:noFill/>
        </p:spPr>
        <p:txBody>
          <a:bodyPr wrap="square" rtlCol="0">
            <a:spAutoFit/>
          </a:bodyPr>
          <a:lstStyle/>
          <a:p>
            <a:r>
              <a:rPr lang="zh-CN" altLang="en-US" sz="2000" b="1" dirty="0"/>
              <a:t>案例：从“助手”到“同事”：</a:t>
            </a:r>
            <a:r>
              <a:rPr lang="en-US" altLang="zh-CN" sz="2000" b="1" dirty="0"/>
              <a:t>AI</a:t>
            </a:r>
            <a:r>
              <a:rPr lang="zh-CN" altLang="en-US" sz="2000" b="1" dirty="0"/>
              <a:t>智能体如何重塑企业运作</a:t>
            </a:r>
            <a:endParaRPr lang="zh-CN" altLang="en-US" sz="2000" b="1" dirty="0"/>
          </a:p>
        </p:txBody>
      </p:sp>
      <p:sp>
        <p:nvSpPr>
          <p:cNvPr id="9" name="文本框 8"/>
          <p:cNvSpPr txBox="1"/>
          <p:nvPr/>
        </p:nvSpPr>
        <p:spPr>
          <a:xfrm>
            <a:off x="379579" y="1658799"/>
            <a:ext cx="11432841" cy="3477875"/>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sz="2000" b="1" dirty="0"/>
              <a:t>以复杂供应链场景为例</a:t>
            </a:r>
            <a:endParaRPr lang="en-US" altLang="zh-CN" sz="2000" b="1" dirty="0"/>
          </a:p>
          <a:p>
            <a:pPr marL="285750" indent="-285750" algn="just">
              <a:buFont typeface="Wingdings" panose="05000000000000000000" pitchFamily="2" charset="2"/>
              <a:buChar char="Ø"/>
            </a:pPr>
            <a:endParaRPr lang="en-US" altLang="zh-CN" sz="2000" b="1" dirty="0"/>
          </a:p>
          <a:p>
            <a:pPr marL="742950" lvl="1" indent="-285750" algn="just">
              <a:buFont typeface="Wingdings" panose="05000000000000000000" pitchFamily="2" charset="2"/>
              <a:buChar char="u"/>
            </a:pPr>
            <a:r>
              <a:rPr lang="zh-CN" altLang="en-US" sz="2000" dirty="0"/>
              <a:t>智能体可作为自主编排层，打通采购、仓储、分销等环节，连接企业内部系统（如供应链规划、仓库管理）与外部数据源（如天气预报、供应商动态、需求信号），持续预测需求波动。</a:t>
            </a:r>
            <a:endParaRPr lang="en-US" altLang="zh-CN" sz="2000" dirty="0"/>
          </a:p>
          <a:p>
            <a:pPr marL="742950" lvl="1" indent="-285750" algn="just">
              <a:buFont typeface="Wingdings" panose="05000000000000000000" pitchFamily="2" charset="2"/>
              <a:buChar char="u"/>
            </a:pPr>
            <a:endParaRPr lang="en-US" altLang="zh-CN" sz="2000" dirty="0"/>
          </a:p>
          <a:p>
            <a:pPr marL="742950" lvl="1" indent="-285750" algn="just">
              <a:buFont typeface="Wingdings" panose="05000000000000000000" pitchFamily="2" charset="2"/>
              <a:buChar char="u"/>
            </a:pPr>
            <a:r>
              <a:rPr lang="zh-CN" altLang="en-US" sz="2000" dirty="0"/>
              <a:t>一旦识别延误或中断等风险，智能体可动态调整运输规划与库存流向，根据成本、交付周期及环境影响选择最优运输方式，在仓库间灵活调配库存，甚至直接对接外部系统。</a:t>
            </a:r>
            <a:endParaRPr lang="en-US" altLang="zh-CN" sz="2000" dirty="0"/>
          </a:p>
          <a:p>
            <a:pPr marL="742950" lvl="1" indent="-285750" algn="just">
              <a:buFont typeface="Wingdings" panose="05000000000000000000" pitchFamily="2" charset="2"/>
              <a:buChar char="u"/>
            </a:pPr>
            <a:endParaRPr lang="en-US" altLang="zh-CN" sz="2000" dirty="0"/>
          </a:p>
          <a:p>
            <a:pPr marL="742950" lvl="1" indent="-285750" algn="just">
              <a:buFont typeface="Wingdings" panose="05000000000000000000" pitchFamily="2" charset="2"/>
              <a:buChar char="u"/>
            </a:pPr>
            <a:r>
              <a:rPr lang="zh-CN" altLang="en-US" sz="2000" dirty="0"/>
              <a:t>只有在需要战略判断时才上报人工介入。</a:t>
            </a:r>
            <a:endParaRPr lang="en-US" altLang="zh-CN" sz="2000" dirty="0"/>
          </a:p>
          <a:p>
            <a:pPr marL="742950" lvl="1" indent="-285750" algn="just">
              <a:buFont typeface="Wingdings" panose="05000000000000000000" pitchFamily="2" charset="2"/>
              <a:buChar char="u"/>
            </a:pPr>
            <a:endParaRPr lang="en-US" altLang="zh-CN" sz="2000" dirty="0"/>
          </a:p>
          <a:p>
            <a:pPr marL="742950" lvl="1" indent="-285750" algn="just">
              <a:buFont typeface="Wingdings" panose="05000000000000000000" pitchFamily="2" charset="2"/>
              <a:buChar char="u"/>
            </a:pPr>
            <a:r>
              <a:rPr lang="zh-CN" altLang="en-US" sz="2000" dirty="0"/>
              <a:t>最终实现：服务水平提升、物流成本下降、碳排放减少。</a:t>
            </a:r>
            <a:endParaRPr lang="zh-CN" altLang="en-US" sz="2000"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3488" y="955486"/>
            <a:ext cx="7224843" cy="400110"/>
          </a:xfrm>
          <a:prstGeom prst="rect">
            <a:avLst/>
          </a:prstGeom>
          <a:noFill/>
        </p:spPr>
        <p:txBody>
          <a:bodyPr wrap="square" rtlCol="0">
            <a:spAutoFit/>
          </a:bodyPr>
          <a:lstStyle/>
          <a:p>
            <a:r>
              <a:rPr lang="zh-CN" altLang="en-US" sz="2000" b="1" dirty="0"/>
              <a:t>案例：从“助手”到“同事”：</a:t>
            </a:r>
            <a:r>
              <a:rPr lang="en-US" altLang="zh-CN" sz="2000" b="1" dirty="0"/>
              <a:t>AI</a:t>
            </a:r>
            <a:r>
              <a:rPr lang="zh-CN" altLang="en-US" sz="2000" b="1" dirty="0"/>
              <a:t>智能体如何重塑企业运作</a:t>
            </a:r>
            <a:endParaRPr lang="zh-CN" altLang="en-US" sz="2000" b="1" dirty="0"/>
          </a:p>
        </p:txBody>
      </p:sp>
      <p:sp>
        <p:nvSpPr>
          <p:cNvPr id="5" name="矩形: 圆角 4"/>
          <p:cNvSpPr/>
          <p:nvPr/>
        </p:nvSpPr>
        <p:spPr>
          <a:xfrm>
            <a:off x="363488" y="3129454"/>
            <a:ext cx="1701347" cy="823480"/>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智能体对营收的影响</a:t>
            </a:r>
            <a:endParaRPr lang="zh-CN" altLang="en-US" b="1" dirty="0"/>
          </a:p>
        </p:txBody>
      </p:sp>
      <p:sp>
        <p:nvSpPr>
          <p:cNvPr id="6" name="矩形 5"/>
          <p:cNvSpPr/>
          <p:nvPr/>
        </p:nvSpPr>
        <p:spPr>
          <a:xfrm>
            <a:off x="3294112" y="1516426"/>
            <a:ext cx="8712358" cy="16285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放大现有营收</a:t>
            </a:r>
            <a:endParaRPr lang="en-US" altLang="zh-CN" b="1" dirty="0"/>
          </a:p>
          <a:p>
            <a:pPr marL="285750" indent="-285750" algn="just">
              <a:buFont typeface="Wingdings" panose="05000000000000000000" pitchFamily="2" charset="2"/>
              <a:buChar char="u"/>
            </a:pPr>
            <a:r>
              <a:rPr lang="zh-CN" altLang="en-US" dirty="0"/>
              <a:t>在电商领域，智能体可嵌入线上商店或应用，实时分析用户行为、购物车内容及情境因素（如季节因素、购买历史），实时推送追加销售与交叉销售建议。</a:t>
            </a:r>
            <a:endParaRPr lang="en-US" altLang="zh-CN" dirty="0"/>
          </a:p>
          <a:p>
            <a:pPr marL="285750" indent="-285750" algn="just">
              <a:buFont typeface="Wingdings" panose="05000000000000000000" pitchFamily="2" charset="2"/>
              <a:buChar char="u"/>
            </a:pPr>
            <a:r>
              <a:rPr lang="zh-CN" altLang="en-US" dirty="0"/>
              <a:t>在金融领域，它能基于客户的财务画像、人生阶段与行为模式，提供量身定制的产品推荐，协助客户发现合适的金融产品，如贷款、保险计划或投资组合。</a:t>
            </a:r>
            <a:endParaRPr lang="zh-CN" altLang="en-US" dirty="0"/>
          </a:p>
        </p:txBody>
      </p:sp>
      <p:cxnSp>
        <p:nvCxnSpPr>
          <p:cNvPr id="7" name="连接符: 肘形 6"/>
          <p:cNvCxnSpPr>
            <a:stCxn id="5" idx="3"/>
            <a:endCxn id="6" idx="1"/>
          </p:cNvCxnSpPr>
          <p:nvPr/>
        </p:nvCxnSpPr>
        <p:spPr>
          <a:xfrm flipV="1">
            <a:off x="2064835" y="2330699"/>
            <a:ext cx="1229277" cy="121049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连接符: 肘形 9"/>
          <p:cNvCxnSpPr>
            <a:stCxn id="5" idx="3"/>
            <a:endCxn id="11" idx="1"/>
          </p:cNvCxnSpPr>
          <p:nvPr/>
        </p:nvCxnSpPr>
        <p:spPr>
          <a:xfrm>
            <a:off x="2064835" y="3541194"/>
            <a:ext cx="1229278" cy="98354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矩形 10"/>
          <p:cNvSpPr/>
          <p:nvPr/>
        </p:nvSpPr>
        <p:spPr>
          <a:xfrm>
            <a:off x="3294113" y="3447549"/>
            <a:ext cx="8712357" cy="215437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开辟全新营收</a:t>
            </a:r>
            <a:endParaRPr lang="en-US" altLang="zh-CN" b="1" dirty="0"/>
          </a:p>
          <a:p>
            <a:pPr marL="285750" indent="-285750" algn="just">
              <a:buFont typeface="Wingdings" panose="05000000000000000000" pitchFamily="2" charset="2"/>
              <a:buChar char="u"/>
            </a:pPr>
            <a:r>
              <a:rPr lang="zh-CN" altLang="en-US" dirty="0"/>
              <a:t>对工业企业而言，智能体可嵌入联网产品或设备中，监测使用情况、识别性能阈值，自主解锁功能或触发维护操作，从而支持“按次付费”、“订阅制”或“基于绩效”等新型营收模式。</a:t>
            </a:r>
            <a:endParaRPr lang="en-US" altLang="zh-CN" dirty="0"/>
          </a:p>
          <a:p>
            <a:pPr marL="285750" indent="-285750" algn="just">
              <a:buFont typeface="Wingdings" panose="05000000000000000000" pitchFamily="2" charset="2"/>
              <a:buChar char="u"/>
            </a:pPr>
            <a:r>
              <a:rPr lang="zh-CN" altLang="en-US" dirty="0"/>
              <a:t>对服务型企业而言，可将内部专业能力（如法律推理、税务解读、采购最佳实践）封装到</a:t>
            </a:r>
            <a:r>
              <a:rPr lang="en-US" altLang="zh-CN" dirty="0"/>
              <a:t>AI</a:t>
            </a:r>
            <a:r>
              <a:rPr lang="zh-CN" altLang="en-US" dirty="0"/>
              <a:t>智能体，以软件即服务工具或</a:t>
            </a:r>
            <a:r>
              <a:rPr lang="en-US" altLang="zh-CN" dirty="0"/>
              <a:t>API</a:t>
            </a:r>
            <a:r>
              <a:rPr lang="zh-CN" altLang="en-US" dirty="0"/>
              <a:t>接口的形式，提供给客户、合作伙伴或缺乏专业能力的中小企业。</a:t>
            </a:r>
            <a:endParaRPr lang="zh-CN" altLang="en-US" dirty="0"/>
          </a:p>
        </p:txBody>
      </p:sp>
      <p:sp>
        <p:nvSpPr>
          <p:cNvPr id="26" name="文本框 25"/>
          <p:cNvSpPr txBox="1"/>
          <p:nvPr/>
        </p:nvSpPr>
        <p:spPr>
          <a:xfrm>
            <a:off x="696912" y="5859483"/>
            <a:ext cx="11211340" cy="369332"/>
          </a:xfrm>
          <a:prstGeom prst="rect">
            <a:avLst/>
          </a:prstGeom>
          <a:noFill/>
        </p:spPr>
        <p:txBody>
          <a:bodyPr wrap="square" rtlCol="0">
            <a:spAutoFit/>
          </a:bodyPr>
          <a:lstStyle/>
          <a:p>
            <a:r>
              <a:rPr lang="zh-CN" altLang="en-US" b="1">
                <a:solidFill>
                  <a:srgbClr val="AE282F"/>
                </a:solidFill>
              </a:rPr>
              <a:t>简而言之，智能体不只是自动化工具，它正在重新定义组织的运作逻辑、适应方式与价值创造路径。</a:t>
            </a:r>
            <a:endParaRPr lang="zh-CN" altLang="en-US" b="1" dirty="0">
              <a:solidFill>
                <a:srgbClr val="AE282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3489" y="915729"/>
            <a:ext cx="7224843" cy="954107"/>
          </a:xfrm>
          <a:prstGeom prst="rect">
            <a:avLst/>
          </a:prstGeom>
          <a:noFill/>
        </p:spPr>
        <p:txBody>
          <a:bodyPr wrap="square" rtlCol="0">
            <a:spAutoFit/>
          </a:bodyPr>
          <a:lstStyle/>
          <a:p>
            <a:r>
              <a:rPr lang="zh-CN" altLang="en-US" sz="2000" b="1" dirty="0"/>
              <a:t>科幻成真：企业开始驾驭智能体的力量</a:t>
            </a:r>
            <a:endParaRPr lang="en-US" altLang="zh-CN" sz="2000" b="1" dirty="0"/>
          </a:p>
          <a:p>
            <a:pPr algn="just"/>
            <a:endParaRPr lang="en-US" altLang="zh-CN" dirty="0"/>
          </a:p>
          <a:p>
            <a:pPr algn="just"/>
            <a:r>
              <a:rPr lang="zh-CN" altLang="en-US" b="1" dirty="0"/>
              <a:t>案例一：银行借助混合式“数字工厂”实现旧有系统现代化</a:t>
            </a:r>
            <a:endParaRPr lang="zh-CN" altLang="en-US" b="1" dirty="0"/>
          </a:p>
        </p:txBody>
      </p:sp>
      <p:sp>
        <p:nvSpPr>
          <p:cNvPr id="12" name="文本框 11"/>
          <p:cNvSpPr txBox="1"/>
          <p:nvPr/>
        </p:nvSpPr>
        <p:spPr>
          <a:xfrm>
            <a:off x="363491" y="2078224"/>
            <a:ext cx="6224734" cy="1754326"/>
          </a:xfrm>
          <a:prstGeom prst="rect">
            <a:avLst/>
          </a:prstGeom>
          <a:noFill/>
          <a:ln w="19050">
            <a:solidFill>
              <a:schemeClr val="accent1"/>
            </a:solidFill>
            <a:prstDash val="dash"/>
          </a:ln>
        </p:spPr>
        <p:txBody>
          <a:bodyPr wrap="square" rtlCol="0">
            <a:spAutoFit/>
          </a:bodyPr>
          <a:lstStyle/>
          <a:p>
            <a:pPr algn="just"/>
            <a:r>
              <a:rPr lang="zh-CN" altLang="en-US" b="1" dirty="0"/>
              <a:t>问题：</a:t>
            </a:r>
            <a:r>
              <a:rPr lang="zh-CN" altLang="en-US" dirty="0"/>
              <a:t>一家大型银行亟需对核心旧有系统进行现代化改造，涉及多达</a:t>
            </a:r>
            <a:r>
              <a:rPr lang="en-US" altLang="zh-CN" dirty="0"/>
              <a:t>400</a:t>
            </a:r>
            <a:r>
              <a:rPr lang="zh-CN" altLang="en-US" dirty="0"/>
              <a:t>个软件模块，预算超过</a:t>
            </a:r>
            <a:r>
              <a:rPr lang="en-US" altLang="zh-CN" dirty="0"/>
              <a:t>6</a:t>
            </a:r>
            <a:r>
              <a:rPr lang="zh-CN" altLang="en-US" dirty="0"/>
              <a:t>亿美元。大量程序员依靠手动重复操作推进项目，导致部门间协作困难。同时，项目依赖的文档记录与代码编写流程不仅效率低下，还频频出错。即便引入了第一代生成式</a:t>
            </a:r>
            <a:r>
              <a:rPr lang="en-US" altLang="zh-CN" dirty="0"/>
              <a:t>AI</a:t>
            </a:r>
            <a:r>
              <a:rPr lang="zh-CN" altLang="en-US" dirty="0"/>
              <a:t>工具，也只是改善了部分环节，整体进展依旧缓慢且繁琐。</a:t>
            </a:r>
            <a:endParaRPr lang="zh-CN" altLang="en-US" dirty="0"/>
          </a:p>
        </p:txBody>
      </p:sp>
      <p:sp>
        <p:nvSpPr>
          <p:cNvPr id="13" name="文本框 12"/>
          <p:cNvSpPr txBox="1"/>
          <p:nvPr/>
        </p:nvSpPr>
        <p:spPr>
          <a:xfrm>
            <a:off x="363489" y="4113112"/>
            <a:ext cx="6224734" cy="2308324"/>
          </a:xfrm>
          <a:prstGeom prst="rect">
            <a:avLst/>
          </a:prstGeom>
          <a:noFill/>
          <a:ln w="19050">
            <a:solidFill>
              <a:schemeClr val="accent1"/>
            </a:solidFill>
            <a:prstDash val="dash"/>
          </a:ln>
        </p:spPr>
        <p:txBody>
          <a:bodyPr wrap="square" rtlCol="0">
            <a:spAutoFit/>
          </a:bodyPr>
          <a:lstStyle/>
          <a:p>
            <a:pPr algn="just"/>
            <a:r>
              <a:rPr lang="zh-CN" altLang="en-US" b="1" dirty="0"/>
              <a:t>智能体方案：</a:t>
            </a:r>
            <a:r>
              <a:rPr lang="zh-CN" altLang="en-US" dirty="0"/>
              <a:t>在人机协作模式下，员工从“执行者”转型为“监督者”，统筹多个智能体小组，按既定顺序协同完成共同目标（图</a:t>
            </a:r>
            <a:r>
              <a:rPr lang="en-US" altLang="zh-CN" dirty="0"/>
              <a:t>1</a:t>
            </a:r>
            <a:r>
              <a:rPr lang="zh-CN" altLang="en-US" dirty="0"/>
              <a:t>）。这些小组分工明确：补全旧有应用文档、编写新代码、互审代码、将代码集成到功能模块，并在交付前由智能体完成测试。人类监督者不再深陷重复性工作，而是专注于流程把控和质量提升，减少了新功能上线所需的迭代次数。</a:t>
            </a:r>
            <a:endParaRPr lang="en-US" altLang="zh-CN" dirty="0"/>
          </a:p>
          <a:p>
            <a:pPr algn="just"/>
            <a:r>
              <a:rPr lang="zh-CN" altLang="en-US" b="1" dirty="0"/>
              <a:t>成效：</a:t>
            </a:r>
            <a:r>
              <a:rPr lang="zh-CN" altLang="en-US" dirty="0"/>
              <a:t>在早期试点团队中，时间和人力投入减少逾一半。</a:t>
            </a:r>
            <a:endParaRPr lang="zh-CN" altLang="en-US"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07161" y="1392782"/>
            <a:ext cx="5247290" cy="472894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3489" y="915729"/>
            <a:ext cx="7224843" cy="954107"/>
          </a:xfrm>
          <a:prstGeom prst="rect">
            <a:avLst/>
          </a:prstGeom>
          <a:noFill/>
        </p:spPr>
        <p:txBody>
          <a:bodyPr wrap="square" rtlCol="0">
            <a:spAutoFit/>
          </a:bodyPr>
          <a:lstStyle/>
          <a:p>
            <a:r>
              <a:rPr lang="zh-CN" altLang="en-US" sz="2000" b="1" dirty="0"/>
              <a:t>科幻成真：企业开始驾驭智能体的力量</a:t>
            </a:r>
            <a:endParaRPr lang="en-US" altLang="zh-CN" sz="2000" b="1" dirty="0"/>
          </a:p>
          <a:p>
            <a:pPr algn="just"/>
            <a:endParaRPr lang="en-US" altLang="zh-CN" dirty="0"/>
          </a:p>
          <a:p>
            <a:pPr algn="just"/>
            <a:r>
              <a:rPr lang="zh-CN" altLang="en-US" b="1" dirty="0"/>
              <a:t>案例二：零售银行借助智能体重塑信用风险备忘录创建流程</a:t>
            </a:r>
            <a:endParaRPr lang="zh-CN" altLang="en-US" b="1" dirty="0"/>
          </a:p>
        </p:txBody>
      </p:sp>
      <p:sp>
        <p:nvSpPr>
          <p:cNvPr id="12" name="文本框 11"/>
          <p:cNvSpPr txBox="1"/>
          <p:nvPr/>
        </p:nvSpPr>
        <p:spPr>
          <a:xfrm>
            <a:off x="363491" y="2078224"/>
            <a:ext cx="5889644" cy="1477328"/>
          </a:xfrm>
          <a:prstGeom prst="rect">
            <a:avLst/>
          </a:prstGeom>
          <a:noFill/>
          <a:ln w="19050">
            <a:solidFill>
              <a:schemeClr val="accent1"/>
            </a:solidFill>
            <a:prstDash val="dash"/>
          </a:ln>
        </p:spPr>
        <p:txBody>
          <a:bodyPr wrap="square" rtlCol="0">
            <a:spAutoFit/>
          </a:bodyPr>
          <a:lstStyle/>
          <a:p>
            <a:pPr algn="just"/>
            <a:r>
              <a:rPr lang="zh-CN" altLang="en-US" b="1" dirty="0"/>
              <a:t>问题：</a:t>
            </a:r>
            <a:r>
              <a:rPr lang="zh-CN" altLang="en-US" dirty="0"/>
              <a:t>某零售银行的客户经理以往需耗费数周时间撰写和反复修改信用风险备忘录，以支持信贷决策和满足监管要求（图</a:t>
            </a:r>
            <a:r>
              <a:rPr lang="en-US" altLang="zh-CN" dirty="0"/>
              <a:t>2</a:t>
            </a:r>
            <a:r>
              <a:rPr lang="zh-CN" altLang="en-US" dirty="0"/>
              <a:t>）。这一过程冗长复杂，需要人工查阅并整合至少十个不同数据源，并在贷款、营收与现金流等多个环节建立复杂逻辑，工作量巨大。</a:t>
            </a:r>
            <a:endParaRPr lang="zh-CN" altLang="en-US" dirty="0"/>
          </a:p>
        </p:txBody>
      </p:sp>
      <p:sp>
        <p:nvSpPr>
          <p:cNvPr id="13" name="文本框 12"/>
          <p:cNvSpPr txBox="1"/>
          <p:nvPr/>
        </p:nvSpPr>
        <p:spPr>
          <a:xfrm>
            <a:off x="363489" y="3791560"/>
            <a:ext cx="5889644" cy="2308324"/>
          </a:xfrm>
          <a:prstGeom prst="rect">
            <a:avLst/>
          </a:prstGeom>
          <a:noFill/>
          <a:ln w="19050">
            <a:solidFill>
              <a:schemeClr val="accent1"/>
            </a:solidFill>
            <a:prstDash val="dash"/>
          </a:ln>
        </p:spPr>
        <p:txBody>
          <a:bodyPr wrap="square" rtlCol="0">
            <a:spAutoFit/>
          </a:bodyPr>
          <a:lstStyle/>
          <a:p>
            <a:pPr algn="just"/>
            <a:r>
              <a:rPr lang="zh-CN" altLang="en-US" b="1" dirty="0"/>
              <a:t>智能体方案：</a:t>
            </a:r>
            <a:r>
              <a:rPr lang="zh-CN" altLang="en-US" dirty="0"/>
              <a:t>该行的信用风险专家与客户经理联合开发基于智能体的概念验证方案，全面改造备忘录流程。智能体可自动提取数据、生成备忘录草稿，并给出可信度评分以明确审核优先级，还会提出针对性的后续问题建议。客户经理的角色转型为“监督者”和“把关人”，专注于战略监督和异常处理。</a:t>
            </a:r>
            <a:endParaRPr lang="en-US" altLang="zh-CN" dirty="0"/>
          </a:p>
          <a:p>
            <a:pPr algn="just"/>
            <a:r>
              <a:rPr lang="zh-CN" altLang="en-US" b="1" dirty="0"/>
              <a:t>成效：</a:t>
            </a:r>
            <a:r>
              <a:rPr lang="zh-CN" altLang="en-US" dirty="0"/>
              <a:t>生产效率有望提升</a:t>
            </a:r>
            <a:r>
              <a:rPr lang="en-US" altLang="zh-CN" dirty="0"/>
              <a:t>20%</a:t>
            </a:r>
            <a:r>
              <a:rPr lang="zh-CN" altLang="en-US" dirty="0"/>
              <a:t>至</a:t>
            </a:r>
            <a:r>
              <a:rPr lang="en-US" altLang="zh-CN" dirty="0"/>
              <a:t>60%</a:t>
            </a:r>
            <a:r>
              <a:rPr lang="zh-CN" altLang="en-US" dirty="0"/>
              <a:t>，信贷审批周期缩短</a:t>
            </a:r>
            <a:r>
              <a:rPr lang="en-US" altLang="zh-CN" dirty="0"/>
              <a:t>30%</a:t>
            </a:r>
            <a:r>
              <a:rPr lang="zh-CN" altLang="en-US" dirty="0"/>
              <a:t>。</a:t>
            </a:r>
            <a:endParaRPr lang="zh-CN" altLang="en-US"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33008" y="241476"/>
            <a:ext cx="4602075" cy="5858408"/>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7" name="矩形: 圆角 6"/>
          <p:cNvSpPr/>
          <p:nvPr/>
        </p:nvSpPr>
        <p:spPr>
          <a:xfrm>
            <a:off x="3805457" y="1107596"/>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五个关键原则，掌握</a:t>
            </a:r>
            <a:r>
              <a:rPr lang="en-US" altLang="zh-CN" b="1" dirty="0"/>
              <a:t>AI</a:t>
            </a:r>
            <a:r>
              <a:rPr lang="zh-CN" altLang="en-US" b="1" dirty="0"/>
              <a:t>智能体落地之道</a:t>
            </a:r>
            <a:endParaRPr lang="zh-CN" altLang="en-US" b="1" dirty="0"/>
          </a:p>
        </p:txBody>
      </p:sp>
      <p:sp>
        <p:nvSpPr>
          <p:cNvPr id="9" name="矩形 8"/>
          <p:cNvSpPr/>
          <p:nvPr/>
        </p:nvSpPr>
        <p:spPr>
          <a:xfrm>
            <a:off x="696913" y="1941533"/>
            <a:ext cx="2022290" cy="341423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en-US" altLang="zh-CN" sz="1600" b="1" dirty="0"/>
              <a:t>1.</a:t>
            </a:r>
            <a:r>
              <a:rPr lang="zh-CN" altLang="en-US" sz="1600" b="1" dirty="0"/>
              <a:t>流程重塑是价值释放的核心</a:t>
            </a:r>
            <a:endParaRPr lang="en-US" altLang="zh-CN" sz="1600" b="1" dirty="0"/>
          </a:p>
          <a:p>
            <a:pPr marL="285750" indent="-285750" algn="just">
              <a:spcBef>
                <a:spcPts val="1200"/>
              </a:spcBef>
              <a:buFont typeface="Wingdings" panose="05000000000000000000" pitchFamily="2" charset="2"/>
              <a:buChar char="u"/>
            </a:pPr>
            <a:r>
              <a:rPr lang="zh-CN" altLang="en-US" sz="1600" dirty="0"/>
              <a:t>不是加速旧流程，而是彻底重构。</a:t>
            </a:r>
            <a:endParaRPr lang="en-US" altLang="zh-CN" sz="1600" dirty="0"/>
          </a:p>
          <a:p>
            <a:pPr marL="285750" indent="-285750" algn="just">
              <a:spcBef>
                <a:spcPts val="1200"/>
              </a:spcBef>
              <a:buFont typeface="Wingdings" panose="05000000000000000000" pitchFamily="2" charset="2"/>
              <a:buChar char="u"/>
            </a:pPr>
            <a:r>
              <a:rPr lang="zh-CN" altLang="en-US" sz="1600" dirty="0"/>
              <a:t>银行案例：智能体完成数据提取、草稿撰写、评分与建议，客户经理转为监督者 → 审批周期缩短 </a:t>
            </a:r>
            <a:r>
              <a:rPr lang="en-US" altLang="zh-CN" sz="1600" dirty="0"/>
              <a:t>30%</a:t>
            </a:r>
            <a:r>
              <a:rPr lang="zh-CN" altLang="en-US" sz="1600" dirty="0"/>
              <a:t>，释放专家人力。</a:t>
            </a:r>
            <a:endParaRPr lang="en-US" altLang="zh-CN" sz="1600" dirty="0"/>
          </a:p>
        </p:txBody>
      </p:sp>
      <p:cxnSp>
        <p:nvCxnSpPr>
          <p:cNvPr id="10" name="连接符: 肘形 9"/>
          <p:cNvCxnSpPr>
            <a:stCxn id="7" idx="2"/>
            <a:endCxn id="9" idx="0"/>
          </p:cNvCxnSpPr>
          <p:nvPr/>
        </p:nvCxnSpPr>
        <p:spPr>
          <a:xfrm rot="5400000">
            <a:off x="3771197" y="-434548"/>
            <a:ext cx="312942" cy="443922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矩形 10"/>
          <p:cNvSpPr/>
          <p:nvPr/>
        </p:nvSpPr>
        <p:spPr>
          <a:xfrm>
            <a:off x="2875259" y="1941533"/>
            <a:ext cx="2022291" cy="341423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en-US" altLang="zh-CN" sz="1600" b="1" dirty="0"/>
              <a:t>2.</a:t>
            </a:r>
            <a:r>
              <a:rPr lang="zh-CN" altLang="en-US" sz="1600" b="1" dirty="0"/>
              <a:t>构建可扩展、灵活的智能体技术架构</a:t>
            </a:r>
            <a:endParaRPr lang="en-US" altLang="zh-CN" sz="1600" b="1" dirty="0"/>
          </a:p>
          <a:p>
            <a:pPr marL="285750" indent="-285750" algn="just">
              <a:spcBef>
                <a:spcPts val="1200"/>
              </a:spcBef>
              <a:buFont typeface="Wingdings" panose="05000000000000000000" pitchFamily="2" charset="2"/>
              <a:buChar char="u"/>
            </a:pPr>
            <a:r>
              <a:rPr lang="zh-CN" altLang="en-US" sz="1600" dirty="0"/>
              <a:t>需打造模块化“</a:t>
            </a:r>
            <a:r>
              <a:rPr lang="en-US" altLang="zh-CN" sz="1600" dirty="0"/>
              <a:t>AI</a:t>
            </a:r>
            <a:r>
              <a:rPr lang="zh-CN" altLang="en-US" sz="1600" dirty="0"/>
              <a:t>网格”，集成执行、记忆、感知与治理能力，支持跨系统运行。</a:t>
            </a:r>
            <a:endParaRPr lang="en-US" altLang="zh-CN" sz="1600" dirty="0"/>
          </a:p>
          <a:p>
            <a:pPr marL="285750" indent="-285750" algn="just">
              <a:spcBef>
                <a:spcPts val="1200"/>
              </a:spcBef>
              <a:buFont typeface="Wingdings" panose="05000000000000000000" pitchFamily="2" charset="2"/>
              <a:buChar char="u"/>
            </a:pPr>
            <a:r>
              <a:rPr lang="zh-CN" altLang="en-US" sz="1600" dirty="0"/>
              <a:t>制造业案例：智能体横跨多供应链系统，实现预测、排程与响应联动。</a:t>
            </a:r>
            <a:endParaRPr lang="zh-CN" altLang="en-US" sz="1600" dirty="0"/>
          </a:p>
        </p:txBody>
      </p:sp>
      <p:sp>
        <p:nvSpPr>
          <p:cNvPr id="14" name="矩形 13"/>
          <p:cNvSpPr/>
          <p:nvPr/>
        </p:nvSpPr>
        <p:spPr>
          <a:xfrm>
            <a:off x="5048912" y="1941533"/>
            <a:ext cx="2208092" cy="341423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en-US" altLang="zh-CN" sz="1600" b="1" dirty="0"/>
              <a:t>3.</a:t>
            </a:r>
            <a:r>
              <a:rPr lang="zh-CN" altLang="en-US" sz="1600" b="1" dirty="0"/>
              <a:t>面向风险设计治理机制</a:t>
            </a:r>
            <a:endParaRPr lang="en-US" altLang="zh-CN" sz="1600" b="1" dirty="0"/>
          </a:p>
          <a:p>
            <a:pPr marL="285750" indent="-285750" algn="just">
              <a:spcBef>
                <a:spcPts val="1200"/>
              </a:spcBef>
              <a:buFont typeface="Wingdings" panose="05000000000000000000" pitchFamily="2" charset="2"/>
              <a:buChar char="u"/>
            </a:pPr>
            <a:r>
              <a:rPr lang="zh-CN" altLang="en-US" sz="1600" dirty="0"/>
              <a:t>新风险：自主失控、权限碎片化、可观测性缺失。</a:t>
            </a:r>
            <a:endParaRPr lang="en-US" altLang="zh-CN" sz="1600" dirty="0"/>
          </a:p>
          <a:p>
            <a:pPr marL="285750" indent="-285750" algn="just">
              <a:spcBef>
                <a:spcPts val="1200"/>
              </a:spcBef>
              <a:buFont typeface="Wingdings" panose="05000000000000000000" pitchFamily="2" charset="2"/>
              <a:buChar char="u"/>
            </a:pPr>
            <a:r>
              <a:rPr lang="zh-CN" altLang="en-US" sz="1600" dirty="0"/>
              <a:t>应对：身份统一、日志追踪、行为审计、运行限制，确保系统“可控、可信”。</a:t>
            </a:r>
            <a:endParaRPr lang="zh-CN" altLang="en-US" sz="1600" dirty="0"/>
          </a:p>
        </p:txBody>
      </p:sp>
      <p:sp>
        <p:nvSpPr>
          <p:cNvPr id="15" name="矩形 14"/>
          <p:cNvSpPr/>
          <p:nvPr/>
        </p:nvSpPr>
        <p:spPr>
          <a:xfrm>
            <a:off x="7411891" y="1941532"/>
            <a:ext cx="2068566" cy="341423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en-US" altLang="zh-CN" sz="1600" b="1" dirty="0"/>
              <a:t>4.</a:t>
            </a:r>
            <a:r>
              <a:rPr lang="zh-CN" altLang="en-US" sz="1600" b="1" dirty="0"/>
              <a:t>技术是手段，人才与组织才是核心</a:t>
            </a:r>
            <a:endParaRPr lang="en-US" altLang="zh-CN" sz="1600" b="1" dirty="0"/>
          </a:p>
          <a:p>
            <a:pPr marL="285750" indent="-285750" algn="just">
              <a:spcBef>
                <a:spcPts val="1200"/>
              </a:spcBef>
              <a:buFont typeface="Wingdings" panose="05000000000000000000" pitchFamily="2" charset="2"/>
              <a:buChar char="u"/>
            </a:pPr>
            <a:r>
              <a:rPr lang="zh-CN" altLang="en-US" sz="1600" dirty="0"/>
              <a:t>需同步推动人机协作流程、规范与角色设计。</a:t>
            </a:r>
            <a:endParaRPr lang="en-US" altLang="zh-CN" sz="1600" dirty="0"/>
          </a:p>
          <a:p>
            <a:pPr marL="285750" indent="-285750" algn="just">
              <a:spcBef>
                <a:spcPts val="1200"/>
              </a:spcBef>
              <a:buFont typeface="Wingdings" panose="05000000000000000000" pitchFamily="2" charset="2"/>
              <a:buChar char="u"/>
            </a:pPr>
            <a:r>
              <a:rPr lang="zh-CN" altLang="en-US" sz="1600" dirty="0"/>
              <a:t>保险案例：设立“智能体产品经理”，推动业务与技术共创。</a:t>
            </a:r>
            <a:endParaRPr lang="zh-CN" altLang="en-US" sz="1600" dirty="0"/>
          </a:p>
        </p:txBody>
      </p:sp>
      <p:sp>
        <p:nvSpPr>
          <p:cNvPr id="16" name="矩形 15"/>
          <p:cNvSpPr/>
          <p:nvPr/>
        </p:nvSpPr>
        <p:spPr>
          <a:xfrm>
            <a:off x="9635344" y="1941532"/>
            <a:ext cx="2068566" cy="341423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en-US" altLang="zh-CN" sz="1600" b="1" dirty="0"/>
              <a:t>5.</a:t>
            </a:r>
            <a:r>
              <a:rPr lang="zh-CN" altLang="en-US" sz="1600" b="1" dirty="0"/>
              <a:t>探索多智能体自主协同的新范式</a:t>
            </a:r>
            <a:endParaRPr lang="en-US" altLang="zh-CN" sz="1600" b="1" dirty="0"/>
          </a:p>
          <a:p>
            <a:pPr marL="285750" indent="-285750" algn="just">
              <a:spcBef>
                <a:spcPts val="1200"/>
              </a:spcBef>
              <a:buFont typeface="Wingdings" panose="05000000000000000000" pitchFamily="2" charset="2"/>
              <a:buChar char="u"/>
            </a:pPr>
            <a:r>
              <a:rPr lang="zh-CN" altLang="en-US" sz="1600" dirty="0"/>
              <a:t>从“单助手”走向“多智能体系统”，自主分工、共享状态、协调冲突。</a:t>
            </a:r>
            <a:endParaRPr lang="en-US" altLang="zh-CN" sz="1600" dirty="0"/>
          </a:p>
          <a:p>
            <a:pPr marL="285750" indent="-285750" algn="just">
              <a:spcBef>
                <a:spcPts val="1200"/>
              </a:spcBef>
              <a:buFont typeface="Wingdings" panose="05000000000000000000" pitchFamily="2" charset="2"/>
              <a:buChar char="u"/>
            </a:pPr>
            <a:r>
              <a:rPr lang="zh-CN" altLang="en-US" sz="1600" dirty="0"/>
              <a:t>客服案例：预判型、执行型、监督型智能体协同，减少人工介入。</a:t>
            </a:r>
            <a:endParaRPr lang="zh-CN" altLang="en-US" sz="1600" dirty="0"/>
          </a:p>
        </p:txBody>
      </p:sp>
      <p:cxnSp>
        <p:nvCxnSpPr>
          <p:cNvPr id="17" name="连接符: 肘形 16"/>
          <p:cNvCxnSpPr>
            <a:stCxn id="7" idx="2"/>
            <a:endCxn id="11" idx="0"/>
          </p:cNvCxnSpPr>
          <p:nvPr/>
        </p:nvCxnSpPr>
        <p:spPr>
          <a:xfrm rot="5400000">
            <a:off x="4860371" y="654626"/>
            <a:ext cx="312942" cy="226087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连接符: 肘形 17"/>
          <p:cNvCxnSpPr>
            <a:stCxn id="7" idx="2"/>
            <a:endCxn id="15" idx="0"/>
          </p:cNvCxnSpPr>
          <p:nvPr/>
        </p:nvCxnSpPr>
        <p:spPr>
          <a:xfrm rot="16200000" flipH="1">
            <a:off x="7140256" y="635613"/>
            <a:ext cx="312941" cy="229889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连接符: 肘形 18"/>
          <p:cNvCxnSpPr>
            <a:stCxn id="7" idx="2"/>
            <a:endCxn id="16" idx="0"/>
          </p:cNvCxnSpPr>
          <p:nvPr/>
        </p:nvCxnSpPr>
        <p:spPr>
          <a:xfrm rot="16200000" flipH="1">
            <a:off x="8251982" y="-476114"/>
            <a:ext cx="312941" cy="452234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直接箭头连接符 19"/>
          <p:cNvCxnSpPr>
            <a:stCxn id="7" idx="2"/>
            <a:endCxn id="14" idx="0"/>
          </p:cNvCxnSpPr>
          <p:nvPr/>
        </p:nvCxnSpPr>
        <p:spPr>
          <a:xfrm>
            <a:off x="6147278" y="1628591"/>
            <a:ext cx="5680" cy="3129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文本框 33"/>
          <p:cNvSpPr txBox="1"/>
          <p:nvPr/>
        </p:nvSpPr>
        <p:spPr>
          <a:xfrm>
            <a:off x="643779" y="5634068"/>
            <a:ext cx="11006998" cy="374847"/>
          </a:xfrm>
          <a:prstGeom prst="rect">
            <a:avLst/>
          </a:prstGeom>
          <a:noFill/>
        </p:spPr>
        <p:txBody>
          <a:bodyPr wrap="square" rtlCol="0">
            <a:spAutoFit/>
          </a:bodyPr>
          <a:lstStyle/>
          <a:p>
            <a:pPr algn="just"/>
            <a:r>
              <a:rPr lang="zh-CN" altLang="en-US" b="1" dirty="0">
                <a:solidFill>
                  <a:srgbClr val="AE282F"/>
                </a:solidFill>
              </a:rPr>
              <a:t>智能体带来的转型不是渐进式优化，而是 组织形态的跃迁。企业必须立刻行动，抓住智能体的窗口期。</a:t>
            </a:r>
            <a:endParaRPr lang="zh-CN" altLang="en-US" b="1" dirty="0">
              <a:solidFill>
                <a:srgbClr val="AE282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5" grpId="0" animBg="1"/>
      <p:bldP spid="16" grpId="0" animBg="1"/>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1"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268487" y="-14209"/>
            <a:ext cx="7939086" cy="6892294"/>
            <a:chOff x="4268487" y="-14209"/>
            <a:chExt cx="7939086" cy="6892294"/>
          </a:xfrm>
        </p:grpSpPr>
        <p:sp>
          <p:nvSpPr>
            <p:cNvPr id="17" name="任意多边形: 形状 16"/>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38018" y="2416780"/>
            <a:ext cx="7010395" cy="1872051"/>
            <a:chOff x="-58742" y="3255247"/>
            <a:chExt cx="12140519" cy="1790840"/>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2" y="3255247"/>
              <a:ext cx="6127974"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02</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a:t>
            </a:r>
            <a:r>
              <a:rPr lang="zh-CN" altLang="en-US" sz="2400" dirty="0">
                <a:solidFill>
                  <a:schemeClr val="accent1"/>
                </a:solidFill>
              </a:rPr>
              <a:t> </a:t>
            </a:r>
            <a:r>
              <a:rPr lang="en-US" altLang="zh-CN" sz="2400" dirty="0">
                <a:solidFill>
                  <a:schemeClr val="accent1"/>
                </a:solidFill>
              </a:rPr>
              <a:t>TWO</a:t>
            </a:r>
            <a:endParaRPr lang="zh-CN" altLang="en-US" sz="2400" dirty="0">
              <a:solidFill>
                <a:schemeClr val="accent1"/>
              </a:solidFill>
            </a:endParaRPr>
          </a:p>
        </p:txBody>
      </p:sp>
      <p:sp>
        <p:nvSpPr>
          <p:cNvPr id="25" name="文本框 24"/>
          <p:cNvSpPr txBox="1"/>
          <p:nvPr/>
        </p:nvSpPr>
        <p:spPr>
          <a:xfrm>
            <a:off x="5940760" y="2687039"/>
            <a:ext cx="5596807" cy="1569660"/>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人工智能对企业组织结构变革的影响</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119011" y="1820686"/>
            <a:ext cx="9753600" cy="2923116"/>
          </a:xfrm>
          <a:prstGeom prst="rect">
            <a:avLst/>
          </a:prstGeom>
          <a:noFill/>
        </p:spPr>
        <p:txBody>
          <a:bodyPr vert="horz" wrap="square" rtlCol="0" anchor="ctr" anchorCtr="0">
            <a:noAutofit/>
          </a:bodyPr>
          <a:lstStyle/>
          <a:p>
            <a:pPr marL="457200" indent="-457200" algn="just">
              <a:buFont typeface="Wingdings" panose="05000000000000000000" pitchFamily="2" charset="2"/>
              <a:buChar char="u"/>
            </a:pPr>
            <a:r>
              <a:rPr lang="zh-CN" altLang="en-US" sz="2800" b="1" i="0" u="none" strike="noStrike" dirty="0">
                <a:effectLst/>
                <a:latin typeface="微软雅黑" panose="020B0503020204020204" pitchFamily="34" charset="-122"/>
                <a:ea typeface="微软雅黑" panose="020B0503020204020204" pitchFamily="34" charset="-122"/>
              </a:rPr>
              <a:t>你是否也曾因</a:t>
            </a:r>
            <a:r>
              <a:rPr lang="en-US" altLang="zh-CN" sz="2800" b="1" i="0" u="none" strike="noStrike" dirty="0">
                <a:effectLst/>
                <a:latin typeface="微软雅黑" panose="020B0503020204020204" pitchFamily="34" charset="-122"/>
                <a:ea typeface="微软雅黑" panose="020B0503020204020204" pitchFamily="34" charset="-122"/>
              </a:rPr>
              <a:t>“</a:t>
            </a:r>
            <a:r>
              <a:rPr lang="zh-CN" altLang="en-US" sz="2800" b="1" i="0" u="none" strike="noStrike" dirty="0">
                <a:effectLst/>
                <a:latin typeface="微软雅黑" panose="020B0503020204020204" pitchFamily="34" charset="-122"/>
                <a:ea typeface="微软雅黑" panose="020B0503020204020204" pitchFamily="34" charset="-122"/>
              </a:rPr>
              <a:t>跨部门办事</a:t>
            </a:r>
            <a:r>
              <a:rPr lang="en-US" altLang="zh-CN" sz="2800" b="1" i="0" u="none" strike="noStrike" dirty="0">
                <a:effectLst/>
                <a:latin typeface="微软雅黑" panose="020B0503020204020204" pitchFamily="34" charset="-122"/>
                <a:ea typeface="微软雅黑" panose="020B0503020204020204" pitchFamily="34" charset="-122"/>
              </a:rPr>
              <a:t>emo"</a:t>
            </a:r>
            <a:r>
              <a:rPr lang="zh-CN" altLang="en-US" sz="2800" b="1" i="0" u="none" strike="noStrike" dirty="0">
                <a:effectLst/>
                <a:latin typeface="微软雅黑" panose="020B0503020204020204" pitchFamily="34" charset="-122"/>
                <a:ea typeface="微软雅黑" panose="020B0503020204020204" pitchFamily="34" charset="-122"/>
              </a:rPr>
              <a:t>？</a:t>
            </a:r>
            <a:endParaRPr lang="en-US" altLang="zh-CN" sz="2800" b="1" i="0" u="none" strike="noStrike" dirty="0">
              <a:effectLst/>
              <a:latin typeface="微软雅黑" panose="020B0503020204020204" pitchFamily="34" charset="-122"/>
              <a:ea typeface="微软雅黑" panose="020B0503020204020204" pitchFamily="34" charset="-122"/>
            </a:endParaRPr>
          </a:p>
          <a:p>
            <a:pPr marL="457200" indent="-457200" algn="just">
              <a:buFont typeface="Wingdings" panose="05000000000000000000" pitchFamily="2" charset="2"/>
              <a:buChar char="u"/>
            </a:pPr>
            <a:endPar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57200" indent="-457200" algn="just">
              <a:buFont typeface="Wingdings" panose="05000000000000000000" pitchFamily="2" charset="2"/>
              <a:buChar char="u"/>
            </a:pP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比如：如果你有学习</a:t>
            </a:r>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活动上的问题，是习惯先找班长→再找辅导员→再找领导（层级式），还是直接找老师或同学（扁平化）？哪种方式让你感觉效率更高？为什么？</a:t>
            </a:r>
            <a:endPar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圆角 4"/>
          <p:cNvSpPr/>
          <p:nvPr>
            <p:custDataLst>
              <p:tags r:id="rId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custDataLst>
              <p:tags r:id="rId3"/>
            </p:custDataLst>
          </p:nvPr>
        </p:nvGrpSpPr>
        <p:grpSpPr>
          <a:xfrm>
            <a:off x="0" y="0"/>
            <a:ext cx="12192000" cy="635000"/>
            <a:chOff x="0" y="0"/>
            <a:chExt cx="12192000" cy="635000"/>
          </a:xfrm>
        </p:grpSpPr>
        <p:sp>
          <p:nvSpPr>
            <p:cNvPr id="6" name="TitleBackground"/>
            <p:cNvSpPr/>
            <p:nvPr>
              <p:custDataLst>
                <p:tags r:id="rId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rgbClr val="AE282F"/>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p:cNvSpPr/>
            <p:nvPr>
              <p:custDataLst>
                <p:tags r:id="rId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rgbClr val="AE282F"/>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p:cNvSpPr txBox="1"/>
            <p:nvPr>
              <p:custDataLst>
                <p:tags r:id="rId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ipText"/>
            <p:cNvSpPr txBox="1"/>
            <p:nvPr>
              <p:custDataLst>
                <p:tags r:id="rId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0"/>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948268" y="1151466"/>
            <a:ext cx="10622844" cy="445904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l"/>
            </a:pPr>
            <a:r>
              <a:rPr lang="zh-CN" altLang="en-US" sz="2400" b="1" i="0" u="none" strike="noStrike" dirty="0">
                <a:effectLst/>
                <a:latin typeface="微软雅黑" panose="020B0503020204020204" pitchFamily="34" charset="-122"/>
                <a:ea typeface="微软雅黑" panose="020B0503020204020204" pitchFamily="34" charset="-122"/>
              </a:rPr>
              <a:t>回到企业</a:t>
            </a:r>
            <a:endParaRPr lang="en-US" altLang="zh-CN" sz="2400" b="1" i="0" u="none" strike="noStrike" dirty="0">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l"/>
            </a:pPr>
            <a:endParaRPr lang="en-US" altLang="zh-CN" sz="2400" b="1" i="0" u="none" strike="noStrike" dirty="0">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l"/>
            </a:pP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这个需求得找市场部</a:t>
            </a: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数据要问</a:t>
            </a:r>
            <a:r>
              <a:rPr lang="en-US" altLang="zh-CN" sz="2400" b="1" i="0" u="none" strike="noStrike" dirty="0">
                <a:effectLst/>
                <a:latin typeface="微软雅黑" panose="020B0503020204020204" pitchFamily="34" charset="-122"/>
                <a:ea typeface="微软雅黑" panose="020B0503020204020204" pitchFamily="34" charset="-122"/>
              </a:rPr>
              <a:t>IT</a:t>
            </a:r>
            <a:r>
              <a:rPr lang="zh-CN" altLang="en-US" sz="2400" b="1" i="0" u="none" strike="noStrike" dirty="0">
                <a:effectLst/>
                <a:latin typeface="微软雅黑" panose="020B0503020204020204" pitchFamily="34" charset="-122"/>
                <a:ea typeface="微软雅黑" panose="020B0503020204020204" pitchFamily="34" charset="-122"/>
              </a:rPr>
              <a:t>拿</a:t>
            </a: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审批还在等财务部</a:t>
            </a: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是不是听起来特别熟悉？</a:t>
            </a:r>
            <a:endParaRPr lang="en-US" altLang="zh-CN" sz="2400" b="1" i="0" u="none" strike="noStrike" dirty="0">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l"/>
            </a:pPr>
            <a:endParaRPr kumimoji="1" lang="en-US" altLang="zh-CN" sz="2400" b="1"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部门间就像隔着一堵堵看不见的墙：市场不懂销售的苦，销售不理解产品的难，客服天天当</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背锅侠</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。开会像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跨部门翻译大赛</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，邮件要抄送</a:t>
            </a: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个人，一个简单需求能拖到地老天荒</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1"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252914" y="-35246"/>
            <a:ext cx="7939086" cy="6892294"/>
            <a:chOff x="4252914" y="-35246"/>
            <a:chExt cx="7939086" cy="6892294"/>
          </a:xfrm>
        </p:grpSpPr>
        <p:sp>
          <p:nvSpPr>
            <p:cNvPr id="17" name="任意多边形: 形状 16"/>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2" cstate="email"/>
              <a:srcRect/>
              <a:tile tx="1270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5400000">
            <a:off x="1628488" y="2426303"/>
            <a:ext cx="7010399" cy="1853000"/>
            <a:chOff x="-58746" y="3273472"/>
            <a:chExt cx="12140523" cy="1772615"/>
          </a:xfrm>
        </p:grpSpPr>
        <p:sp>
          <p:nvSpPr>
            <p:cNvPr id="18" name="任意多边形: 形状 17"/>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01</a:t>
            </a:r>
            <a:endParaRPr lang="zh-CN" altLang="en-US" sz="16600" b="1" dirty="0">
              <a:solidFill>
                <a:schemeClr val="accent1"/>
              </a:solidFill>
            </a:endParaRPr>
          </a:p>
        </p:txBody>
      </p:sp>
      <p:sp>
        <p:nvSpPr>
          <p:cNvPr id="11" name="矩形 10"/>
          <p:cNvSpPr/>
          <p:nvPr/>
        </p:nvSpPr>
        <p:spPr>
          <a:xfrm>
            <a:off x="1489321" y="3383558"/>
            <a:ext cx="2035486"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ONE</a:t>
            </a:r>
            <a:endParaRPr lang="zh-CN" altLang="en-US" sz="2400" dirty="0">
              <a:solidFill>
                <a:schemeClr val="accent1"/>
              </a:solidFill>
            </a:endParaRPr>
          </a:p>
        </p:txBody>
      </p:sp>
      <p:sp>
        <p:nvSpPr>
          <p:cNvPr id="25" name="文本框 24"/>
          <p:cNvSpPr txBox="1"/>
          <p:nvPr/>
        </p:nvSpPr>
        <p:spPr>
          <a:xfrm>
            <a:off x="5625709" y="2827639"/>
            <a:ext cx="6237740"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人工智能对企业行为的影响</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903113" y="2281314"/>
            <a:ext cx="10622844" cy="1482650"/>
          </a:xfrm>
          <a:prstGeom prst="rect">
            <a:avLst/>
          </a:prstGeom>
          <a:noFill/>
        </p:spPr>
        <p:txBody>
          <a:bodyPr wrap="square" rtlCol="0">
            <a:spAutoFit/>
          </a:bodyPr>
          <a:lstStyle/>
          <a:p>
            <a:pPr algn="just">
              <a:lnSpc>
                <a:spcPct val="150000"/>
              </a:lnSpc>
            </a:pPr>
            <a:r>
              <a:rPr lang="zh-CN" altLang="en-US" sz="3200" b="1" i="0" u="none" strike="noStrike" dirty="0">
                <a:effectLst/>
                <a:latin typeface="+mn-ea"/>
              </a:rPr>
              <a:t>但你知道吗？</a:t>
            </a:r>
            <a:r>
              <a:rPr lang="en-US" altLang="zh-CN" sz="3200" b="1" i="0" u="none" strike="noStrike" dirty="0">
                <a:effectLst/>
                <a:latin typeface="+mn-ea"/>
              </a:rPr>
              <a:t>AI</a:t>
            </a:r>
            <a:r>
              <a:rPr lang="zh-CN" altLang="en-US" sz="3200" b="1" i="0" u="none" strike="noStrike" dirty="0">
                <a:effectLst/>
                <a:latin typeface="+mn-ea"/>
              </a:rPr>
              <a:t>正在悄悄拆掉这些</a:t>
            </a:r>
            <a:r>
              <a:rPr lang="en-US" altLang="zh-CN" sz="3200" b="1" i="0" u="none" strike="noStrike" dirty="0">
                <a:effectLst/>
                <a:latin typeface="+mn-ea"/>
              </a:rPr>
              <a:t>"</a:t>
            </a:r>
            <a:r>
              <a:rPr lang="zh-CN" altLang="en-US" sz="3200" b="1" i="0" u="none" strike="noStrike" dirty="0">
                <a:effectLst/>
                <a:latin typeface="+mn-ea"/>
              </a:rPr>
              <a:t>部门墙</a:t>
            </a:r>
            <a:r>
              <a:rPr lang="en-US" altLang="zh-CN" sz="3200" b="1" i="0" u="none" strike="noStrike" dirty="0">
                <a:effectLst/>
                <a:latin typeface="+mn-ea"/>
              </a:rPr>
              <a:t>"</a:t>
            </a:r>
            <a:r>
              <a:rPr lang="zh-CN" altLang="en-US" sz="3200" b="1" i="0" u="none" strike="noStrike" dirty="0">
                <a:effectLst/>
                <a:latin typeface="+mn-ea"/>
              </a:rPr>
              <a:t>，让公司从</a:t>
            </a:r>
            <a:r>
              <a:rPr lang="en-US" altLang="zh-CN" sz="3200" b="1" i="0" u="none" strike="noStrike" dirty="0">
                <a:effectLst/>
                <a:latin typeface="+mn-ea"/>
              </a:rPr>
              <a:t>"</a:t>
            </a:r>
            <a:r>
              <a:rPr lang="zh-CN" altLang="en-US" sz="3200" b="1" i="0" u="none" strike="noStrike" dirty="0">
                <a:effectLst/>
                <a:latin typeface="+mn-ea"/>
              </a:rPr>
              <a:t>孤岛联盟</a:t>
            </a:r>
            <a:r>
              <a:rPr lang="en-US" altLang="zh-CN" sz="3200" b="1" i="0" u="none" strike="noStrike" dirty="0">
                <a:effectLst/>
                <a:latin typeface="+mn-ea"/>
              </a:rPr>
              <a:t>"</a:t>
            </a:r>
            <a:r>
              <a:rPr lang="zh-CN" altLang="en-US" sz="3200" b="1" i="0" u="none" strike="noStrike" dirty="0">
                <a:effectLst/>
                <a:latin typeface="+mn-ea"/>
              </a:rPr>
              <a:t>变成</a:t>
            </a:r>
            <a:r>
              <a:rPr lang="en-US" altLang="zh-CN" sz="3200" b="1" i="0" u="none" strike="noStrike" dirty="0">
                <a:effectLst/>
                <a:latin typeface="+mn-ea"/>
              </a:rPr>
              <a:t>"</a:t>
            </a:r>
            <a:r>
              <a:rPr lang="zh-CN" altLang="en-US" sz="3200" b="1" i="0" u="none" strike="noStrike" dirty="0">
                <a:effectLst/>
                <a:latin typeface="+mn-ea"/>
              </a:rPr>
              <a:t>超级协作体</a:t>
            </a:r>
            <a:r>
              <a:rPr lang="en-US" altLang="zh-CN" sz="3200" b="1" i="0" u="none" strike="noStrike" dirty="0">
                <a:effectLst/>
                <a:latin typeface="+mn-ea"/>
              </a:rPr>
              <a:t>"</a:t>
            </a:r>
            <a:r>
              <a:rPr lang="zh-CN" altLang="en-US" sz="3200" b="1" i="0" u="none" strike="noStrike" dirty="0">
                <a:effectLst/>
                <a:latin typeface="+mn-ea"/>
              </a:rPr>
              <a:t>！</a:t>
            </a:r>
            <a:endParaRPr lang="zh-CN" altLang="en-US" sz="3200" b="1" dirty="0">
              <a:latin typeface="+mn-ea"/>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784578" y="1259175"/>
            <a:ext cx="10622844" cy="4339650"/>
          </a:xfrm>
          <a:prstGeom prst="rect">
            <a:avLst/>
          </a:prstGeom>
          <a:noFill/>
        </p:spPr>
        <p:txBody>
          <a:bodyPr wrap="square" rtlCol="0">
            <a:spAutoFit/>
          </a:bodyPr>
          <a:lstStyle/>
          <a:p>
            <a:pPr algn="just">
              <a:spcBef>
                <a:spcPts val="1200"/>
              </a:spcBef>
            </a:pPr>
            <a:r>
              <a:rPr lang="zh-CN" altLang="en-US" sz="2400" b="1" i="0" u="none" strike="noStrike" dirty="0">
                <a:effectLst/>
                <a:latin typeface="微软雅黑" panose="020B0503020204020204" pitchFamily="34" charset="-122"/>
                <a:ea typeface="微软雅黑" panose="020B0503020204020204" pitchFamily="34" charset="-122"/>
              </a:rPr>
              <a:t>一、部门墙：工业时代的</a:t>
            </a: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效率陷阱</a:t>
            </a:r>
            <a:r>
              <a:rPr lang="en-US" altLang="zh-CN" sz="2400" b="1" i="0" u="none" strike="noStrike" dirty="0">
                <a:effectLst/>
                <a:latin typeface="微软雅黑" panose="020B0503020204020204" pitchFamily="34" charset="-122"/>
                <a:ea typeface="微软雅黑" panose="020B0503020204020204" pitchFamily="34" charset="-122"/>
              </a:rPr>
              <a:t>"</a:t>
            </a:r>
            <a:endParaRPr lang="en-US" altLang="zh-CN" sz="2400" b="1" i="0" u="none" strike="noStrike" dirty="0">
              <a:effectLst/>
              <a:latin typeface="微软雅黑" panose="020B0503020204020204" pitchFamily="34" charset="-122"/>
              <a:ea typeface="微软雅黑" panose="020B0503020204020204" pitchFamily="34" charset="-122"/>
            </a:endParaRPr>
          </a:p>
          <a:p>
            <a:pPr algn="just">
              <a:spcBef>
                <a:spcPts val="1200"/>
              </a:spcBef>
            </a:pPr>
            <a:r>
              <a:rPr lang="zh-CN" altLang="en-US" sz="2400" b="1" i="0" u="none" strike="noStrike" dirty="0">
                <a:effectLst/>
                <a:latin typeface="微软雅黑" panose="020B0503020204020204" pitchFamily="34" charset="-122"/>
                <a:ea typeface="微软雅黑" panose="020B0503020204020204" pitchFamily="34" charset="-122"/>
              </a:rPr>
              <a:t>为什么会有这些</a:t>
            </a: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墙</a:t>
            </a: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a:t>
            </a:r>
            <a:endParaRPr lang="zh-CN" altLang="en-US" sz="2400" b="1" i="0" u="none" strike="noStrike" dirty="0">
              <a:effectLst/>
              <a:latin typeface="微软雅黑" panose="020B0503020204020204" pitchFamily="34" charset="-122"/>
              <a:ea typeface="微软雅黑" panose="020B0503020204020204" pitchFamily="34" charset="-122"/>
            </a:endParaRPr>
          </a:p>
          <a:p>
            <a:pPr algn="just">
              <a:spcBef>
                <a:spcPts val="1200"/>
              </a:spcBef>
            </a:pPr>
            <a:r>
              <a:rPr lang="zh-CN" altLang="en-US" sz="2400" b="0" i="0" u="none" strike="noStrike" dirty="0">
                <a:effectLst/>
                <a:latin typeface="微软雅黑" panose="020B0503020204020204" pitchFamily="34" charset="-122"/>
                <a:ea typeface="微软雅黑" panose="020B0503020204020204" pitchFamily="34" charset="-122"/>
              </a:rPr>
              <a:t>想象一下</a:t>
            </a:r>
            <a:r>
              <a:rPr lang="en-US" altLang="zh-CN" sz="2400" b="0" i="0" u="none" strike="noStrike" dirty="0">
                <a:effectLst/>
                <a:latin typeface="微软雅黑" panose="020B0503020204020204" pitchFamily="34" charset="-122"/>
                <a:ea typeface="微软雅黑" panose="020B0503020204020204" pitchFamily="34" charset="-122"/>
              </a:rPr>
              <a:t>100</a:t>
            </a:r>
            <a:r>
              <a:rPr lang="zh-CN" altLang="en-US" sz="2400" b="0" i="0" u="none" strike="noStrike" dirty="0">
                <a:effectLst/>
                <a:latin typeface="微软雅黑" panose="020B0503020204020204" pitchFamily="34" charset="-122"/>
                <a:ea typeface="微软雅黑" panose="020B0503020204020204" pitchFamily="34" charset="-122"/>
              </a:rPr>
              <a:t>年前的工厂：为了造一辆汽车，要先有人专门做轮子，有人专门做发动机，有人专门组装</a:t>
            </a:r>
            <a:r>
              <a:rPr lang="en-US" altLang="zh-CN" sz="2400" b="0" i="0" u="none" strike="noStrike" dirty="0">
                <a:effectLst/>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这种</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专业分工</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就像切蛋糕，每人负责一块，确实快！</a:t>
            </a:r>
            <a:endParaRPr lang="zh-CN" altLang="en-US" sz="2400" b="0" i="0" u="none" strike="noStrike" dirty="0">
              <a:effectLst/>
              <a:latin typeface="微软雅黑" panose="020B0503020204020204" pitchFamily="34" charset="-122"/>
              <a:ea typeface="微软雅黑" panose="020B0503020204020204" pitchFamily="34" charset="-122"/>
            </a:endParaRPr>
          </a:p>
          <a:p>
            <a:pPr algn="just">
              <a:spcBef>
                <a:spcPts val="1200"/>
              </a:spcBef>
            </a:pPr>
            <a:r>
              <a:rPr lang="zh-CN" altLang="en-US" sz="2400" b="0" i="0" u="none" strike="noStrike" dirty="0">
                <a:effectLst/>
                <a:latin typeface="微软雅黑" panose="020B0503020204020204" pitchFamily="34" charset="-122"/>
                <a:ea typeface="微软雅黑" panose="020B0503020204020204" pitchFamily="34" charset="-122"/>
              </a:rPr>
              <a:t>但问题来了：</a:t>
            </a:r>
            <a:endParaRPr lang="zh-CN" altLang="en-US" sz="2400" b="0" i="0" u="none" strike="noStrike" dirty="0">
              <a:effectLst/>
              <a:latin typeface="微软雅黑" panose="020B0503020204020204" pitchFamily="34" charset="-122"/>
              <a:ea typeface="微软雅黑" panose="020B0503020204020204" pitchFamily="34" charset="-122"/>
            </a:endParaRPr>
          </a:p>
          <a:p>
            <a:pPr marL="342900" indent="-342900" algn="just">
              <a:spcBef>
                <a:spcPts val="1200"/>
              </a:spcBef>
              <a:buFont typeface="Arial" panose="020B0604020202020204" pitchFamily="34" charset="0"/>
              <a:buChar char="•"/>
            </a:pPr>
            <a:r>
              <a:rPr lang="zh-CN" altLang="en-US" sz="2400" b="0" i="0" u="none" strike="noStrike" dirty="0">
                <a:effectLst/>
                <a:latin typeface="微软雅黑" panose="020B0503020204020204" pitchFamily="34" charset="-122"/>
                <a:ea typeface="微软雅黑" panose="020B0503020204020204" pitchFamily="34" charset="-122"/>
              </a:rPr>
              <a:t>每个部门都有自己的</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黑话</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（市场说</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曝光量</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，销售说</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转化率</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a:t>
            </a:r>
            <a:endParaRPr lang="zh-CN" altLang="en-US" sz="2400" b="0" i="0" u="none" strike="noStrike" dirty="0">
              <a:effectLst/>
              <a:latin typeface="微软雅黑" panose="020B0503020204020204" pitchFamily="34" charset="-122"/>
              <a:ea typeface="微软雅黑" panose="020B0503020204020204" pitchFamily="34" charset="-122"/>
            </a:endParaRPr>
          </a:p>
          <a:p>
            <a:pPr marL="342900" indent="-342900" algn="just">
              <a:spcBef>
                <a:spcPts val="1200"/>
              </a:spcBef>
              <a:buFont typeface="Arial" panose="020B0604020202020204" pitchFamily="34" charset="0"/>
              <a:buChar char="•"/>
            </a:pPr>
            <a:r>
              <a:rPr lang="zh-CN" altLang="en-US" sz="2400" b="0" i="0" u="none" strike="noStrike" dirty="0">
                <a:effectLst/>
                <a:latin typeface="微软雅黑" panose="020B0503020204020204" pitchFamily="34" charset="-122"/>
                <a:ea typeface="微软雅黑" panose="020B0503020204020204" pitchFamily="34" charset="-122"/>
              </a:rPr>
              <a:t>各玩各的工具（</a:t>
            </a:r>
            <a:r>
              <a:rPr lang="en-US" altLang="zh-CN" sz="2400" b="0" i="0" u="none" strike="noStrike" dirty="0">
                <a:effectLst/>
                <a:latin typeface="微软雅黑" panose="020B0503020204020204" pitchFamily="34" charset="-122"/>
                <a:ea typeface="微软雅黑" panose="020B0503020204020204" pitchFamily="34" charset="-122"/>
              </a:rPr>
              <a:t>A</a:t>
            </a:r>
            <a:r>
              <a:rPr lang="zh-CN" altLang="en-US" sz="2400" b="0" i="0" u="none" strike="noStrike" dirty="0">
                <a:effectLst/>
                <a:latin typeface="微软雅黑" panose="020B0503020204020204" pitchFamily="34" charset="-122"/>
                <a:ea typeface="微软雅黑" panose="020B0503020204020204" pitchFamily="34" charset="-122"/>
              </a:rPr>
              <a:t>部门用</a:t>
            </a:r>
            <a:r>
              <a:rPr lang="en-US" altLang="zh-CN" sz="2400" b="0" i="0" u="none" strike="noStrike" dirty="0">
                <a:effectLst/>
                <a:latin typeface="微软雅黑" panose="020B0503020204020204" pitchFamily="34" charset="-122"/>
                <a:ea typeface="微软雅黑" panose="020B0503020204020204" pitchFamily="34" charset="-122"/>
              </a:rPr>
              <a:t>Excel</a:t>
            </a:r>
            <a:r>
              <a:rPr lang="zh-CN" altLang="en-US" sz="2400" b="0" i="0" u="none" strike="noStrike" dirty="0">
                <a:effectLst/>
                <a:latin typeface="微软雅黑" panose="020B0503020204020204" pitchFamily="34" charset="-122"/>
                <a:ea typeface="微软雅黑" panose="020B0503020204020204" pitchFamily="34" charset="-122"/>
              </a:rPr>
              <a:t>，</a:t>
            </a:r>
            <a:r>
              <a:rPr lang="en-US" altLang="zh-CN" sz="2400" b="0" i="0" u="none" strike="noStrike" dirty="0">
                <a:effectLst/>
                <a:latin typeface="微软雅黑" panose="020B0503020204020204" pitchFamily="34" charset="-122"/>
                <a:ea typeface="微软雅黑" panose="020B0503020204020204" pitchFamily="34" charset="-122"/>
              </a:rPr>
              <a:t>B</a:t>
            </a:r>
            <a:r>
              <a:rPr lang="zh-CN" altLang="en-US" sz="2400" b="0" i="0" u="none" strike="noStrike" dirty="0">
                <a:effectLst/>
                <a:latin typeface="微软雅黑" panose="020B0503020204020204" pitchFamily="34" charset="-122"/>
                <a:ea typeface="微软雅黑" panose="020B0503020204020204" pitchFamily="34" charset="-122"/>
              </a:rPr>
              <a:t>部门用</a:t>
            </a:r>
            <a:r>
              <a:rPr lang="en-US" altLang="zh-CN" sz="2400" b="0" i="0" u="none" strike="noStrike" dirty="0">
                <a:effectLst/>
                <a:latin typeface="微软雅黑" panose="020B0503020204020204" pitchFamily="34" charset="-122"/>
                <a:ea typeface="微软雅黑" panose="020B0503020204020204" pitchFamily="34" charset="-122"/>
              </a:rPr>
              <a:t>CRM</a:t>
            </a:r>
            <a:r>
              <a:rPr lang="zh-CN" altLang="en-US" sz="2400" b="0" i="0" u="none" strike="noStrike" dirty="0">
                <a:effectLst/>
                <a:latin typeface="微软雅黑" panose="020B0503020204020204" pitchFamily="34" charset="-122"/>
                <a:ea typeface="微软雅黑" panose="020B0503020204020204" pitchFamily="34" charset="-122"/>
              </a:rPr>
              <a:t>，</a:t>
            </a:r>
            <a:r>
              <a:rPr lang="en-US" altLang="zh-CN" sz="2400" b="0" i="0" u="none" strike="noStrike" dirty="0">
                <a:effectLst/>
                <a:latin typeface="微软雅黑" panose="020B0503020204020204" pitchFamily="34" charset="-122"/>
                <a:ea typeface="微软雅黑" panose="020B0503020204020204" pitchFamily="34" charset="-122"/>
              </a:rPr>
              <a:t>C</a:t>
            </a:r>
            <a:r>
              <a:rPr lang="zh-CN" altLang="en-US" sz="2400" b="0" i="0" u="none" strike="noStrike" dirty="0">
                <a:effectLst/>
                <a:latin typeface="微软雅黑" panose="020B0503020204020204" pitchFamily="34" charset="-122"/>
                <a:ea typeface="微软雅黑" panose="020B0503020204020204" pitchFamily="34" charset="-122"/>
              </a:rPr>
              <a:t>部门用记事本）</a:t>
            </a:r>
            <a:endParaRPr lang="zh-CN" altLang="en-US" sz="2400" b="0" i="0" u="none" strike="noStrike" dirty="0">
              <a:effectLst/>
              <a:latin typeface="微软雅黑" panose="020B0503020204020204" pitchFamily="34" charset="-122"/>
              <a:ea typeface="微软雅黑" panose="020B0503020204020204" pitchFamily="34" charset="-122"/>
            </a:endParaRPr>
          </a:p>
          <a:p>
            <a:pPr marL="342900" indent="-342900" algn="just">
              <a:spcBef>
                <a:spcPts val="1200"/>
              </a:spcBef>
              <a:buFont typeface="Arial" panose="020B0604020202020204" pitchFamily="34" charset="0"/>
              <a:buChar char="•"/>
            </a:pPr>
            <a:r>
              <a:rPr lang="en-US" altLang="zh-CN" sz="2400" b="0" i="0" u="none" strike="noStrike" dirty="0">
                <a:effectLst/>
                <a:latin typeface="微软雅黑" panose="020B0503020204020204" pitchFamily="34" charset="-122"/>
                <a:ea typeface="微软雅黑" panose="020B0503020204020204" pitchFamily="34" charset="-122"/>
              </a:rPr>
              <a:t>KPI</a:t>
            </a:r>
            <a:r>
              <a:rPr lang="zh-CN" altLang="en-US" sz="2400" b="0" i="0" u="none" strike="noStrike" dirty="0">
                <a:effectLst/>
                <a:latin typeface="微软雅黑" panose="020B0503020204020204" pitchFamily="34" charset="-122"/>
                <a:ea typeface="微软雅黑" panose="020B0503020204020204" pitchFamily="34" charset="-122"/>
              </a:rPr>
              <a:t>都是</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各扫门前雪</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（销售只关心卖了多少，售后只关心投诉率）</a:t>
            </a:r>
            <a:endParaRPr lang="zh-CN" altLang="en-US" sz="2400" b="0" i="0" u="none" strike="noStrike" dirty="0">
              <a:effectLst/>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784578" y="1259175"/>
            <a:ext cx="10622844" cy="3905043"/>
          </a:xfrm>
          <a:prstGeom prst="rect">
            <a:avLst/>
          </a:prstGeom>
          <a:noFill/>
        </p:spPr>
        <p:txBody>
          <a:bodyPr wrap="square" rtlCol="0">
            <a:spAutoFit/>
          </a:bodyPr>
          <a:lstStyle/>
          <a:p>
            <a:pPr algn="just">
              <a:lnSpc>
                <a:spcPct val="150000"/>
              </a:lnSpc>
            </a:pPr>
            <a:r>
              <a:rPr lang="zh-CN" altLang="en-US" sz="2400" b="1" i="0" u="none" strike="noStrike" dirty="0">
                <a:effectLst/>
                <a:latin typeface="微软雅黑" panose="020B0503020204020204" pitchFamily="34" charset="-122"/>
                <a:ea typeface="微软雅黑" panose="020B0503020204020204" pitchFamily="34" charset="-122"/>
              </a:rPr>
              <a:t>这些墙有多讨厌？</a:t>
            </a:r>
            <a:endParaRPr lang="zh-CN" altLang="en-US" sz="2400" b="1" i="0" u="none" strike="noStrike" dirty="0">
              <a:effectLst/>
              <a:latin typeface="微软雅黑" panose="020B0503020204020204" pitchFamily="34" charset="-122"/>
              <a:ea typeface="微软雅黑" panose="020B0503020204020204" pitchFamily="34" charset="-122"/>
            </a:endParaRPr>
          </a:p>
          <a:p>
            <a:pPr marL="457200" indent="-457200" algn="just">
              <a:lnSpc>
                <a:spcPct val="150000"/>
              </a:lnSpc>
              <a:buFont typeface="+mj-lt"/>
              <a:buAutoNum type="arabicPeriod"/>
            </a:pPr>
            <a:r>
              <a:rPr lang="zh-CN" altLang="en-US" sz="2400" b="1" i="0" u="none" strike="noStrike" dirty="0">
                <a:effectLst/>
                <a:latin typeface="微软雅黑" panose="020B0503020204020204" pitchFamily="34" charset="-122"/>
                <a:ea typeface="微软雅黑" panose="020B0503020204020204" pitchFamily="34" charset="-122"/>
              </a:rPr>
              <a:t>信息孤岛</a:t>
            </a:r>
            <a:r>
              <a:rPr lang="zh-CN" altLang="en-US" sz="2400" b="0" i="0" u="none" strike="noStrike" dirty="0">
                <a:effectLst/>
                <a:latin typeface="微软雅黑" panose="020B0503020204020204" pitchFamily="34" charset="-122"/>
                <a:ea typeface="微软雅黑" panose="020B0503020204020204" pitchFamily="34" charset="-122"/>
              </a:rPr>
              <a:t>：客户数据重复录入</a:t>
            </a:r>
            <a:r>
              <a:rPr lang="en-US" altLang="zh-CN" sz="2400" b="0" i="0" u="none" strike="noStrike" dirty="0">
                <a:effectLst/>
                <a:latin typeface="微软雅黑" panose="020B0503020204020204" pitchFamily="34" charset="-122"/>
                <a:ea typeface="微软雅黑" panose="020B0503020204020204" pitchFamily="34" charset="-122"/>
              </a:rPr>
              <a:t>N</a:t>
            </a:r>
            <a:r>
              <a:rPr lang="zh-CN" altLang="en-US" sz="2400" b="0" i="0" u="none" strike="noStrike" dirty="0">
                <a:effectLst/>
                <a:latin typeface="微软雅黑" panose="020B0503020204020204" pitchFamily="34" charset="-122"/>
                <a:ea typeface="微软雅黑" panose="020B0503020204020204" pitchFamily="34" charset="-122"/>
              </a:rPr>
              <a:t>遍，同一个数字各部门报出来都不一样</a:t>
            </a:r>
            <a:endParaRPr lang="zh-CN" altLang="en-US" sz="2400" b="0" i="0" u="none" strike="noStrike" dirty="0">
              <a:effectLst/>
              <a:latin typeface="微软雅黑" panose="020B0503020204020204" pitchFamily="34" charset="-122"/>
              <a:ea typeface="微软雅黑" panose="020B0503020204020204" pitchFamily="34" charset="-122"/>
            </a:endParaRPr>
          </a:p>
          <a:p>
            <a:pPr marL="457200" indent="-457200" algn="just">
              <a:lnSpc>
                <a:spcPct val="150000"/>
              </a:lnSpc>
              <a:buFont typeface="+mj-lt"/>
              <a:buAutoNum type="arabicPeriod"/>
            </a:pPr>
            <a:r>
              <a:rPr lang="zh-CN" altLang="en-US" sz="2400" b="1" i="0" u="none" strike="noStrike" dirty="0">
                <a:effectLst/>
                <a:latin typeface="微软雅黑" panose="020B0503020204020204" pitchFamily="34" charset="-122"/>
                <a:ea typeface="微软雅黑" panose="020B0503020204020204" pitchFamily="34" charset="-122"/>
              </a:rPr>
              <a:t>决策龟速</a:t>
            </a:r>
            <a:r>
              <a:rPr lang="zh-CN" altLang="en-US" sz="2400" b="0" i="0" u="none" strike="noStrike" dirty="0">
                <a:effectLst/>
                <a:latin typeface="微软雅黑" panose="020B0503020204020204" pitchFamily="34" charset="-122"/>
                <a:ea typeface="微软雅黑" panose="020B0503020204020204" pitchFamily="34" charset="-122"/>
              </a:rPr>
              <a:t>：一个审批要经过</a:t>
            </a:r>
            <a:r>
              <a:rPr lang="en-US" altLang="zh-CN" sz="2400" b="0" i="0" u="none" strike="noStrike" dirty="0">
                <a:effectLst/>
                <a:latin typeface="微软雅黑" panose="020B0503020204020204" pitchFamily="34" charset="-122"/>
                <a:ea typeface="微软雅黑" panose="020B0503020204020204" pitchFamily="34" charset="-122"/>
              </a:rPr>
              <a:t>7</a:t>
            </a:r>
            <a:r>
              <a:rPr lang="zh-CN" altLang="en-US" sz="2400" b="0" i="0" u="none" strike="noStrike" dirty="0">
                <a:effectLst/>
                <a:latin typeface="微软雅黑" panose="020B0503020204020204" pitchFamily="34" charset="-122"/>
                <a:ea typeface="微软雅黑" panose="020B0503020204020204" pitchFamily="34" charset="-122"/>
              </a:rPr>
              <a:t>个部门，等轮到你时黄花菜都凉了</a:t>
            </a:r>
            <a:endParaRPr lang="zh-CN" altLang="en-US" sz="2400" b="0" i="0" u="none" strike="noStrike" dirty="0">
              <a:effectLst/>
              <a:latin typeface="微软雅黑" panose="020B0503020204020204" pitchFamily="34" charset="-122"/>
              <a:ea typeface="微软雅黑" panose="020B0503020204020204" pitchFamily="34" charset="-122"/>
            </a:endParaRPr>
          </a:p>
          <a:p>
            <a:pPr marL="457200" indent="-457200" algn="just">
              <a:lnSpc>
                <a:spcPct val="150000"/>
              </a:lnSpc>
              <a:buFont typeface="+mj-lt"/>
              <a:buAutoNum type="arabicPeriod"/>
            </a:pPr>
            <a:r>
              <a:rPr lang="zh-CN" altLang="en-US" sz="2400" b="1" i="0" u="none" strike="noStrike" dirty="0">
                <a:effectLst/>
                <a:latin typeface="微软雅黑" panose="020B0503020204020204" pitchFamily="34" charset="-122"/>
                <a:ea typeface="微软雅黑" panose="020B0503020204020204" pitchFamily="34" charset="-122"/>
              </a:rPr>
              <a:t>客户体验碎成渣</a:t>
            </a:r>
            <a:r>
              <a:rPr lang="zh-CN" altLang="en-US" sz="2400" b="0" i="0" u="none" strike="noStrike" dirty="0">
                <a:effectLst/>
                <a:latin typeface="微软雅黑" panose="020B0503020204020204" pitchFamily="34" charset="-122"/>
                <a:ea typeface="微软雅黑" panose="020B0503020204020204" pitchFamily="34" charset="-122"/>
              </a:rPr>
              <a:t>：你买个东西，要跟售前、售中、售后重复解释</a:t>
            </a:r>
            <a:r>
              <a:rPr lang="en-US" altLang="zh-CN" sz="2400" b="0" i="0" u="none" strike="noStrike" dirty="0">
                <a:effectLst/>
                <a:latin typeface="微软雅黑" panose="020B0503020204020204" pitchFamily="34" charset="-122"/>
                <a:ea typeface="微软雅黑" panose="020B0503020204020204" pitchFamily="34" charset="-122"/>
              </a:rPr>
              <a:t>3</a:t>
            </a:r>
            <a:r>
              <a:rPr lang="zh-CN" altLang="en-US" sz="2400" b="0" i="0" u="none" strike="noStrike" dirty="0">
                <a:effectLst/>
                <a:latin typeface="微软雅黑" panose="020B0503020204020204" pitchFamily="34" charset="-122"/>
                <a:ea typeface="微软雅黑" panose="020B0503020204020204" pitchFamily="34" charset="-122"/>
              </a:rPr>
              <a:t>遍需求</a:t>
            </a:r>
            <a:endParaRPr lang="zh-CN" altLang="en-US" sz="2400" b="0" i="0" u="none" strike="noStrike" dirty="0">
              <a:effectLst/>
              <a:latin typeface="微软雅黑" panose="020B0503020204020204" pitchFamily="34" charset="-122"/>
              <a:ea typeface="微软雅黑" panose="020B0503020204020204" pitchFamily="34" charset="-122"/>
            </a:endParaRPr>
          </a:p>
          <a:p>
            <a:pPr algn="just">
              <a:lnSpc>
                <a:spcPct val="150000"/>
              </a:lnSpc>
            </a:pPr>
            <a:endParaRPr lang="en-US" altLang="zh-CN" sz="2400" b="0" i="0" u="none" strike="noStrike" dirty="0">
              <a:effectLst/>
              <a:latin typeface="微软雅黑" panose="020B0503020204020204" pitchFamily="34" charset="-122"/>
              <a:ea typeface="微软雅黑" panose="020B0503020204020204" pitchFamily="34" charset="-122"/>
            </a:endParaRPr>
          </a:p>
          <a:p>
            <a:pPr algn="just">
              <a:lnSpc>
                <a:spcPct val="150000"/>
              </a:lnSpc>
            </a:pPr>
            <a:r>
              <a:rPr lang="zh-CN" altLang="en-US" sz="2400" b="0" i="0" u="none" strike="noStrike" dirty="0">
                <a:effectLst/>
                <a:latin typeface="微软雅黑" panose="020B0503020204020204" pitchFamily="34" charset="-122"/>
                <a:ea typeface="微软雅黑" panose="020B0503020204020204" pitchFamily="34" charset="-122"/>
              </a:rPr>
              <a:t>就像去医院看病：挂号、检查、缴费、取药要跑四个地方，排四次队，明明看的是同一个病！</a:t>
            </a:r>
            <a:endParaRPr lang="zh-CN" altLang="en-US" sz="2400" b="0" i="0" u="none" strike="noStrike" dirty="0">
              <a:effectLst/>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653256" y="1281752"/>
            <a:ext cx="10885488" cy="4493538"/>
          </a:xfrm>
          <a:prstGeom prst="rect">
            <a:avLst/>
          </a:prstGeom>
          <a:noFill/>
        </p:spPr>
        <p:txBody>
          <a:bodyPr wrap="square" rtlCol="0">
            <a:spAutoFit/>
          </a:bodyPr>
          <a:lstStyle/>
          <a:p>
            <a:pPr algn="just">
              <a:spcBef>
                <a:spcPts val="1200"/>
              </a:spcBef>
            </a:pPr>
            <a:r>
              <a:rPr lang="zh-CN" altLang="en-US" sz="2400" b="1" i="0" u="none" strike="noStrike" dirty="0">
                <a:effectLst/>
                <a:latin typeface="微软雅黑" panose="020B0503020204020204" pitchFamily="34" charset="-122"/>
                <a:ea typeface="微软雅黑" panose="020B0503020204020204" pitchFamily="34" charset="-122"/>
              </a:rPr>
              <a:t>二、</a:t>
            </a:r>
            <a:r>
              <a:rPr lang="en-US" altLang="zh-CN" sz="2400" b="1" i="0" u="none" strike="noStrike" dirty="0">
                <a:effectLst/>
                <a:latin typeface="微软雅黑" panose="020B0503020204020204" pitchFamily="34" charset="-122"/>
                <a:ea typeface="微软雅黑" panose="020B0503020204020204" pitchFamily="34" charset="-122"/>
              </a:rPr>
              <a:t>AI</a:t>
            </a:r>
            <a:r>
              <a:rPr lang="zh-CN" altLang="en-US" sz="2400" b="1" i="0" u="none" strike="noStrike" dirty="0">
                <a:effectLst/>
                <a:latin typeface="微软雅黑" panose="020B0503020204020204" pitchFamily="34" charset="-122"/>
                <a:ea typeface="微软雅黑" panose="020B0503020204020204" pitchFamily="34" charset="-122"/>
              </a:rPr>
              <a:t>拆墙三板斧：原来协作可以这么丝滑</a:t>
            </a:r>
            <a:endParaRPr lang="en-US" altLang="zh-CN" sz="2400" b="1" i="0" u="none" strike="noStrike" dirty="0">
              <a:effectLst/>
              <a:latin typeface="微软雅黑" panose="020B0503020204020204" pitchFamily="34" charset="-122"/>
              <a:ea typeface="微软雅黑" panose="020B0503020204020204" pitchFamily="34" charset="-122"/>
            </a:endParaRPr>
          </a:p>
          <a:p>
            <a:pPr algn="just">
              <a:spcBef>
                <a:spcPts val="1200"/>
              </a:spcBef>
            </a:pPr>
            <a:endParaRPr lang="en-US" altLang="zh-CN" sz="2400" b="1" dirty="0">
              <a:latin typeface="微软雅黑" panose="020B0503020204020204" pitchFamily="34" charset="-122"/>
              <a:ea typeface="微软雅黑" panose="020B0503020204020204" pitchFamily="34" charset="-122"/>
            </a:endParaRPr>
          </a:p>
          <a:p>
            <a:pPr algn="just">
              <a:spcBef>
                <a:spcPts val="1200"/>
              </a:spcBef>
            </a:pPr>
            <a:r>
              <a:rPr lang="en-US" altLang="zh-CN" sz="2400" b="0" i="0" u="none" strike="noStrike" dirty="0">
                <a:effectLst/>
                <a:latin typeface="微软雅黑" panose="020B0503020204020204" pitchFamily="34" charset="-122"/>
                <a:ea typeface="微软雅黑" panose="020B0503020204020204" pitchFamily="34" charset="-122"/>
              </a:rPr>
              <a:t>AI</a:t>
            </a:r>
            <a:r>
              <a:rPr lang="zh-CN" altLang="en-US" sz="2400" b="0" i="0" u="none" strike="noStrike" dirty="0">
                <a:effectLst/>
                <a:latin typeface="微软雅黑" panose="020B0503020204020204" pitchFamily="34" charset="-122"/>
                <a:ea typeface="微软雅黑" panose="020B0503020204020204" pitchFamily="34" charset="-122"/>
              </a:rPr>
              <a:t>可不是来当</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部门协调员</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的，它是来当</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组织架构的拆迁队</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！它有三个大招：</a:t>
            </a:r>
            <a:endParaRPr lang="zh-CN" altLang="en-US" sz="2400" b="0" i="0" u="none" strike="noStrike" dirty="0">
              <a:effectLst/>
              <a:latin typeface="微软雅黑" panose="020B0503020204020204" pitchFamily="34" charset="-122"/>
              <a:ea typeface="微软雅黑" panose="020B0503020204020204" pitchFamily="34" charset="-122"/>
            </a:endParaRPr>
          </a:p>
          <a:p>
            <a:pPr algn="just">
              <a:spcBef>
                <a:spcPts val="1200"/>
              </a:spcBef>
            </a:pPr>
            <a:endParaRPr lang="en-US" altLang="zh-CN" sz="2400" b="1" i="0" u="none" strike="noStrike" dirty="0">
              <a:effectLst/>
              <a:latin typeface="微软雅黑" panose="020B0503020204020204" pitchFamily="34" charset="-122"/>
              <a:ea typeface="微软雅黑" panose="020B0503020204020204" pitchFamily="34" charset="-122"/>
            </a:endParaRPr>
          </a:p>
          <a:p>
            <a:pPr algn="just">
              <a:spcBef>
                <a:spcPts val="1200"/>
              </a:spcBef>
            </a:pPr>
            <a:r>
              <a:rPr lang="zh-CN" altLang="en-US" sz="2400" b="1" dirty="0">
                <a:latin typeface="微软雅黑" panose="020B0503020204020204" pitchFamily="34" charset="-122"/>
                <a:ea typeface="微软雅黑" panose="020B0503020204020204" pitchFamily="34" charset="-122"/>
              </a:rPr>
              <a:t>（一）</a:t>
            </a:r>
            <a:r>
              <a:rPr lang="zh-CN" altLang="en-US" sz="2400" b="1" i="0" u="none" strike="noStrike" dirty="0">
                <a:effectLst/>
                <a:latin typeface="微软雅黑" panose="020B0503020204020204" pitchFamily="34" charset="-122"/>
                <a:ea typeface="微软雅黑" panose="020B0503020204020204" pitchFamily="34" charset="-122"/>
              </a:rPr>
              <a:t>智能任务调度：从</a:t>
            </a: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我是谁</a:t>
            </a: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到</a:t>
            </a: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要干嘛</a:t>
            </a:r>
            <a:r>
              <a:rPr lang="en-US" altLang="zh-CN" sz="2400" b="1" i="0" u="none" strike="noStrike" dirty="0">
                <a:effectLst/>
                <a:latin typeface="微软雅黑" panose="020B0503020204020204" pitchFamily="34" charset="-122"/>
                <a:ea typeface="微软雅黑" panose="020B0503020204020204" pitchFamily="34" charset="-122"/>
              </a:rPr>
              <a:t>"</a:t>
            </a:r>
            <a:endParaRPr lang="en-US" altLang="zh-CN" sz="2400" b="1" i="0" u="none" strike="noStrike" dirty="0">
              <a:effectLst/>
              <a:latin typeface="微软雅黑" panose="020B0503020204020204" pitchFamily="34" charset="-122"/>
              <a:ea typeface="微软雅黑" panose="020B0503020204020204" pitchFamily="34" charset="-122"/>
            </a:endParaRPr>
          </a:p>
          <a:p>
            <a:pPr marL="342900" indent="-342900" algn="just">
              <a:spcBef>
                <a:spcPts val="1200"/>
              </a:spcBef>
              <a:buFont typeface="Arial" panose="020B0604020202020204" pitchFamily="34" charset="0"/>
              <a:buChar char="•"/>
            </a:pPr>
            <a:r>
              <a:rPr lang="zh-CN" altLang="en-US" sz="2400" b="0" i="0" u="none" strike="noStrike" dirty="0">
                <a:effectLst/>
                <a:latin typeface="微软雅黑" panose="020B0503020204020204" pitchFamily="34" charset="-122"/>
                <a:ea typeface="微软雅黑" panose="020B0503020204020204" pitchFamily="34" charset="-122"/>
              </a:rPr>
              <a:t>传统模式：</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我是市场部的，我只能做市场的事</a:t>
            </a:r>
            <a:r>
              <a:rPr lang="en-US" altLang="zh-CN" sz="2400" b="0" i="0" u="none" strike="noStrike" dirty="0">
                <a:effectLst/>
                <a:latin typeface="微软雅黑" panose="020B0503020204020204" pitchFamily="34" charset="-122"/>
                <a:ea typeface="微软雅黑" panose="020B0503020204020204" pitchFamily="34" charset="-122"/>
              </a:rPr>
              <a:t>"</a:t>
            </a:r>
            <a:endParaRPr lang="en-US" altLang="zh-CN" sz="2400" b="0" i="0" u="none" strike="noStrike" dirty="0">
              <a:effectLst/>
              <a:latin typeface="微软雅黑" panose="020B0503020204020204" pitchFamily="34" charset="-122"/>
              <a:ea typeface="微软雅黑" panose="020B0503020204020204" pitchFamily="34" charset="-122"/>
            </a:endParaRPr>
          </a:p>
          <a:p>
            <a:pPr marL="342900" indent="-342900" algn="just">
              <a:spcBef>
                <a:spcPts val="1200"/>
              </a:spcBef>
              <a:buFont typeface="Arial" panose="020B0604020202020204" pitchFamily="34" charset="0"/>
              <a:buChar char="•"/>
            </a:pPr>
            <a:r>
              <a:rPr lang="en-US" altLang="zh-CN" sz="2400" b="0" i="0" u="none" strike="noStrike" dirty="0">
                <a:effectLst/>
                <a:latin typeface="微软雅黑" panose="020B0503020204020204" pitchFamily="34" charset="-122"/>
                <a:ea typeface="微软雅黑" panose="020B0503020204020204" pitchFamily="34" charset="-122"/>
              </a:rPr>
              <a:t>AI</a:t>
            </a:r>
            <a:r>
              <a:rPr lang="zh-CN" altLang="en-US" sz="2400" b="0" i="0" u="none" strike="noStrike" dirty="0">
                <a:effectLst/>
                <a:latin typeface="微软雅黑" panose="020B0503020204020204" pitchFamily="34" charset="-122"/>
                <a:ea typeface="微软雅黑" panose="020B0503020204020204" pitchFamily="34" charset="-122"/>
              </a:rPr>
              <a:t>模式：</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用户需要一个换季护肤方案</a:t>
            </a:r>
            <a:r>
              <a:rPr lang="en-US" altLang="zh-CN" sz="2400" b="0" i="0" u="none" strike="noStrike" dirty="0">
                <a:effectLst/>
                <a:latin typeface="微软雅黑" panose="020B0503020204020204" pitchFamily="34" charset="-122"/>
                <a:ea typeface="微软雅黑" panose="020B0503020204020204" pitchFamily="34" charset="-122"/>
              </a:rPr>
              <a:t>"→AI</a:t>
            </a:r>
            <a:r>
              <a:rPr lang="zh-CN" altLang="en-US" sz="2400" b="0" i="0" u="none" strike="noStrike" dirty="0">
                <a:effectLst/>
                <a:latin typeface="微软雅黑" panose="020B0503020204020204" pitchFamily="34" charset="-122"/>
                <a:ea typeface="微软雅黑" panose="020B0503020204020204" pitchFamily="34" charset="-122"/>
              </a:rPr>
              <a:t>自动喊来产品库、内容组、库存系统、营销工具一起干活！</a:t>
            </a:r>
            <a:endParaRPr lang="zh-CN" altLang="en-US" sz="2400" b="0" i="0" u="none" strike="noStrike" dirty="0">
              <a:effectLst/>
              <a:latin typeface="微软雅黑" panose="020B0503020204020204" pitchFamily="34" charset="-122"/>
              <a:ea typeface="微软雅黑" panose="020B0503020204020204" pitchFamily="34" charset="-122"/>
            </a:endParaRPr>
          </a:p>
          <a:p>
            <a:pPr algn="just">
              <a:spcBef>
                <a:spcPts val="1200"/>
              </a:spcBef>
            </a:pPr>
            <a:r>
              <a:rPr lang="zh-CN" altLang="en-US" sz="2400" b="0" i="0" u="none" strike="noStrike" dirty="0">
                <a:effectLst/>
                <a:latin typeface="微软雅黑" panose="020B0503020204020204" pitchFamily="34" charset="-122"/>
                <a:ea typeface="微软雅黑" panose="020B0503020204020204" pitchFamily="34" charset="-122"/>
              </a:rPr>
              <a:t>就像你点外卖，不用自己联系厨师、骑手、打包员</a:t>
            </a:r>
            <a:r>
              <a:rPr lang="en-US" altLang="zh-CN" sz="2400" b="0" i="0" u="none" strike="noStrike" dirty="0">
                <a:effectLst/>
                <a:latin typeface="微软雅黑" panose="020B0503020204020204" pitchFamily="34" charset="-122"/>
                <a:ea typeface="微软雅黑" panose="020B0503020204020204" pitchFamily="34" charset="-122"/>
              </a:rPr>
              <a:t>——</a:t>
            </a:r>
            <a:r>
              <a:rPr lang="zh-CN" altLang="en-US" sz="2400" b="0" i="0" u="none" strike="noStrike" dirty="0">
                <a:effectLst/>
                <a:latin typeface="微软雅黑" panose="020B0503020204020204" pitchFamily="34" charset="-122"/>
                <a:ea typeface="微软雅黑" panose="020B0503020204020204" pitchFamily="34" charset="-122"/>
              </a:rPr>
              <a:t>平台会帮你搞定一切！</a:t>
            </a:r>
            <a:endParaRPr lang="zh-CN" altLang="en-US" sz="2400" b="0" i="0" u="none" strike="noStrike" dirty="0">
              <a:effectLst/>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653256" y="1281752"/>
            <a:ext cx="10885488" cy="3905043"/>
          </a:xfrm>
          <a:prstGeom prst="rect">
            <a:avLst/>
          </a:prstGeom>
          <a:noFill/>
        </p:spPr>
        <p:txBody>
          <a:bodyPr wrap="square" rtlCol="0">
            <a:spAutoFit/>
          </a:bodyPr>
          <a:lstStyle/>
          <a:p>
            <a:pPr algn="just">
              <a:lnSpc>
                <a:spcPct val="150000"/>
              </a:lnSpc>
            </a:pPr>
            <a:r>
              <a:rPr lang="zh-CN" altLang="en-US" sz="2400" b="1" i="0" u="none" strike="noStrike" dirty="0">
                <a:effectLst/>
                <a:latin typeface="微软雅黑" panose="020B0503020204020204" pitchFamily="34" charset="-122"/>
                <a:ea typeface="微软雅黑" panose="020B0503020204020204" pitchFamily="34" charset="-122"/>
              </a:rPr>
              <a:t>（二）流程自己进化：会</a:t>
            </a: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思考</a:t>
            </a:r>
            <a:r>
              <a:rPr lang="en-US" altLang="zh-CN" sz="2400" b="1" i="0" u="none" strike="noStrike" dirty="0">
                <a:effectLst/>
                <a:latin typeface="微软雅黑" panose="020B0503020204020204" pitchFamily="34" charset="-122"/>
                <a:ea typeface="微软雅黑" panose="020B0503020204020204" pitchFamily="34" charset="-122"/>
              </a:rPr>
              <a:t>"</a:t>
            </a:r>
            <a:r>
              <a:rPr lang="zh-CN" altLang="en-US" sz="2400" b="1" i="0" u="none" strike="noStrike" dirty="0">
                <a:effectLst/>
                <a:latin typeface="微软雅黑" panose="020B0503020204020204" pitchFamily="34" charset="-122"/>
                <a:ea typeface="微软雅黑" panose="020B0503020204020204" pitchFamily="34" charset="-122"/>
              </a:rPr>
              <a:t>的工作流</a:t>
            </a:r>
            <a:endParaRPr lang="zh-CN" altLang="en-US" sz="2400" b="1" i="0" u="none" strike="noStrike" dirty="0">
              <a:effectLst/>
              <a:latin typeface="微软雅黑" panose="020B0503020204020204" pitchFamily="34" charset="-122"/>
              <a:ea typeface="微软雅黑" panose="020B0503020204020204" pitchFamily="34" charset="-122"/>
            </a:endParaRPr>
          </a:p>
          <a:p>
            <a:pPr algn="just">
              <a:lnSpc>
                <a:spcPct val="150000"/>
              </a:lnSpc>
            </a:pPr>
            <a:r>
              <a:rPr lang="zh-CN" altLang="en-US" sz="2400" b="0" i="0" u="none" strike="noStrike" dirty="0">
                <a:effectLst/>
                <a:latin typeface="微软雅黑" panose="020B0503020204020204" pitchFamily="34" charset="-122"/>
                <a:ea typeface="微软雅黑" panose="020B0503020204020204" pitchFamily="34" charset="-122"/>
              </a:rPr>
              <a:t>以前的流程：写在</a:t>
            </a:r>
            <a:r>
              <a:rPr lang="en-US" altLang="zh-CN" sz="2400" b="0" i="0" u="none" strike="noStrike" dirty="0">
                <a:effectLst/>
                <a:latin typeface="微软雅黑" panose="020B0503020204020204" pitchFamily="34" charset="-122"/>
                <a:ea typeface="微软雅黑" panose="020B0503020204020204" pitchFamily="34" charset="-122"/>
              </a:rPr>
              <a:t>PPT</a:t>
            </a:r>
            <a:r>
              <a:rPr lang="zh-CN" altLang="en-US" sz="2400" b="0" i="0" u="none" strike="noStrike" dirty="0">
                <a:effectLst/>
                <a:latin typeface="微软雅黑" panose="020B0503020204020204" pitchFamily="34" charset="-122"/>
                <a:ea typeface="微软雅黑" panose="020B0503020204020204" pitchFamily="34" charset="-122"/>
              </a:rPr>
              <a:t>里，十年不变，哪怕大家都觉得蠢</a:t>
            </a:r>
            <a:endParaRPr lang="zh-CN" altLang="en-US" sz="2400" b="0" i="0" u="none" strike="noStrike" dirty="0">
              <a:effectLst/>
              <a:latin typeface="微软雅黑" panose="020B0503020204020204" pitchFamily="34" charset="-122"/>
              <a:ea typeface="微软雅黑" panose="020B0503020204020204" pitchFamily="34" charset="-122"/>
            </a:endParaRPr>
          </a:p>
          <a:p>
            <a:pPr algn="just">
              <a:lnSpc>
                <a:spcPct val="150000"/>
              </a:lnSpc>
            </a:pPr>
            <a:r>
              <a:rPr lang="en-US" altLang="zh-CN" sz="2400" b="0" i="0" u="none" strike="noStrike" dirty="0">
                <a:effectLst/>
                <a:latin typeface="微软雅黑" panose="020B0503020204020204" pitchFamily="34" charset="-122"/>
                <a:ea typeface="微软雅黑" panose="020B0503020204020204" pitchFamily="34" charset="-122"/>
              </a:rPr>
              <a:t>AI</a:t>
            </a:r>
            <a:r>
              <a:rPr lang="zh-CN" altLang="en-US" sz="2400" b="0" i="0" u="none" strike="noStrike" dirty="0">
                <a:effectLst/>
                <a:latin typeface="微软雅黑" panose="020B0503020204020204" pitchFamily="34" charset="-122"/>
                <a:ea typeface="微软雅黑" panose="020B0503020204020204" pitchFamily="34" charset="-122"/>
              </a:rPr>
              <a:t>时代的流程：像玩游戏升级一样，会自己优化！</a:t>
            </a:r>
            <a:endParaRPr lang="zh-CN" altLang="en-US" sz="2400" b="0" i="0" u="none" strike="noStrike" dirty="0">
              <a:effectLst/>
              <a:latin typeface="微软雅黑" panose="020B0503020204020204" pitchFamily="34" charset="-122"/>
              <a:ea typeface="微软雅黑" panose="020B0503020204020204" pitchFamily="34" charset="-122"/>
            </a:endParaRPr>
          </a:p>
          <a:p>
            <a:pPr marL="800100" lvl="1" indent="-342900" algn="just">
              <a:lnSpc>
                <a:spcPct val="150000"/>
              </a:lnSpc>
              <a:buFont typeface="Arial" panose="020B0604020202020204" pitchFamily="34" charset="0"/>
              <a:buChar char="•"/>
            </a:pPr>
            <a:r>
              <a:rPr lang="zh-CN" altLang="en-US" sz="2400" b="0" i="0" u="none" strike="noStrike" dirty="0">
                <a:effectLst/>
                <a:latin typeface="微软雅黑" panose="020B0503020204020204" pitchFamily="34" charset="-122"/>
                <a:ea typeface="微软雅黑" panose="020B0503020204020204" pitchFamily="34" charset="-122"/>
              </a:rPr>
              <a:t>哪些步骤可以自动完成？</a:t>
            </a:r>
            <a:endParaRPr lang="zh-CN" altLang="en-US" sz="2400" b="0" i="0" u="none" strike="noStrike" dirty="0">
              <a:effectLst/>
              <a:latin typeface="微软雅黑" panose="020B0503020204020204" pitchFamily="34" charset="-122"/>
              <a:ea typeface="微软雅黑" panose="020B0503020204020204" pitchFamily="34" charset="-122"/>
            </a:endParaRPr>
          </a:p>
          <a:p>
            <a:pPr marL="800100" lvl="1" indent="-342900" algn="just">
              <a:lnSpc>
                <a:spcPct val="150000"/>
              </a:lnSpc>
              <a:buFont typeface="Arial" panose="020B0604020202020204" pitchFamily="34" charset="0"/>
              <a:buChar char="•"/>
            </a:pPr>
            <a:r>
              <a:rPr lang="zh-CN" altLang="en-US" sz="2400" b="0" i="0" u="none" strike="noStrike" dirty="0">
                <a:effectLst/>
                <a:latin typeface="微软雅黑" panose="020B0503020204020204" pitchFamily="34" charset="-122"/>
                <a:ea typeface="微软雅黑" panose="020B0503020204020204" pitchFamily="34" charset="-122"/>
              </a:rPr>
              <a:t>哪些审批其实是多余的？</a:t>
            </a:r>
            <a:endParaRPr lang="zh-CN" altLang="en-US" sz="2400" b="0" i="0" u="none" strike="noStrike" dirty="0">
              <a:effectLst/>
              <a:latin typeface="微软雅黑" panose="020B0503020204020204" pitchFamily="34" charset="-122"/>
              <a:ea typeface="微软雅黑" panose="020B0503020204020204" pitchFamily="34" charset="-122"/>
            </a:endParaRPr>
          </a:p>
          <a:p>
            <a:pPr marL="800100" lvl="1" indent="-342900" algn="just">
              <a:lnSpc>
                <a:spcPct val="150000"/>
              </a:lnSpc>
              <a:buFont typeface="Arial" panose="020B0604020202020204" pitchFamily="34" charset="0"/>
              <a:buChar char="•"/>
            </a:pPr>
            <a:r>
              <a:rPr lang="zh-CN" altLang="en-US" sz="2400" b="0" i="0" u="none" strike="noStrike" dirty="0">
                <a:effectLst/>
                <a:latin typeface="微软雅黑" panose="020B0503020204020204" pitchFamily="34" charset="-122"/>
                <a:ea typeface="微软雅黑" panose="020B0503020204020204" pitchFamily="34" charset="-122"/>
              </a:rPr>
              <a:t>客户投诉了，下次怎么避免？</a:t>
            </a:r>
            <a:endParaRPr lang="zh-CN" altLang="en-US" sz="2400" b="0" i="0" u="none" strike="noStrike" dirty="0">
              <a:effectLst/>
              <a:latin typeface="微软雅黑" panose="020B0503020204020204" pitchFamily="34" charset="-122"/>
              <a:ea typeface="微软雅黑" panose="020B0503020204020204" pitchFamily="34" charset="-122"/>
            </a:endParaRPr>
          </a:p>
          <a:p>
            <a:pPr algn="just">
              <a:lnSpc>
                <a:spcPct val="150000"/>
              </a:lnSpc>
            </a:pPr>
            <a:r>
              <a:rPr lang="zh-CN" altLang="en-US" sz="2400" b="0" i="0" u="none" strike="noStrike" dirty="0">
                <a:effectLst/>
                <a:latin typeface="微软雅黑" panose="020B0503020204020204" pitchFamily="34" charset="-122"/>
                <a:ea typeface="微软雅黑" panose="020B0503020204020204" pitchFamily="34" charset="-122"/>
              </a:rPr>
              <a:t>就像导航会实时避开堵车路段，你的工作流程也会越来越聪明！</a:t>
            </a:r>
            <a:endParaRPr lang="zh-CN" altLang="en-US" sz="2400" b="0" i="0" u="none" strike="noStrike" dirty="0">
              <a:effectLst/>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653256" y="1281752"/>
            <a:ext cx="10885488" cy="3554819"/>
          </a:xfrm>
          <a:prstGeom prst="rect">
            <a:avLst/>
          </a:prstGeom>
          <a:noFill/>
        </p:spPr>
        <p:txBody>
          <a:bodyPr wrap="square" rtlCol="0">
            <a:spAutoFit/>
          </a:bodyPr>
          <a:lstStyle/>
          <a:p>
            <a:pPr algn="just">
              <a:lnSpc>
                <a:spcPct val="150000"/>
              </a:lnSpc>
              <a:spcBef>
                <a:spcPts val="1800"/>
              </a:spcBef>
            </a:pPr>
            <a:r>
              <a:rPr lang="zh-CN" altLang="en-US" sz="2400" b="1"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（三）全公司知识“大融合”：数据终于能“说人话</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了</a:t>
            </a:r>
            <a:endParaRPr lang="zh-CN" altLang="en-US" sz="2400" b="1"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1800"/>
              </a:spcBef>
            </a:pPr>
            <a:r>
              <a:rPr lang="zh-CN" altLang="en-US"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以前：销售的客户数据锁在</a:t>
            </a:r>
            <a:r>
              <a:rPr lang="en-US" altLang="zh-CN"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CRM</a:t>
            </a:r>
            <a:r>
              <a:rPr lang="zh-CN" altLang="en-US"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里，客服的</a:t>
            </a:r>
            <a:r>
              <a:rPr lang="en-US" altLang="zh-CN"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FAQ</a:t>
            </a:r>
            <a:r>
              <a:rPr lang="zh-CN" altLang="en-US"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藏在</a:t>
            </a:r>
            <a:r>
              <a:rPr lang="en-US" altLang="zh-CN"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Excel</a:t>
            </a:r>
            <a:r>
              <a:rPr lang="zh-CN" altLang="en-US"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里，产品的文档埋在共享盘里</a:t>
            </a:r>
            <a:r>
              <a:rPr lang="en-US" altLang="zh-CN"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1800"/>
              </a:spcBef>
            </a:pPr>
            <a:r>
              <a:rPr lang="zh-CN" altLang="en-US"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现在：</a:t>
            </a:r>
            <a:r>
              <a:rPr lang="en-US" altLang="zh-CN"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用</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语义翻译”让所有数据都能互相听懂！你问“最近客户投诉最多的问题”，</a:t>
            </a:r>
            <a:r>
              <a:rPr lang="en-US" altLang="zh-CN"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会自动翻遍全公司的数据给你答案！</a:t>
            </a:r>
            <a:endParaRPr lang="zh-CN" altLang="en-US"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1800"/>
              </a:spcBef>
            </a:pPr>
            <a:r>
              <a:rPr lang="zh-CN" altLang="en-US"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就像给全公司装了个“同声传译”，财务能看懂技术文档，程序员也能明白营销黑话！</a:t>
            </a:r>
            <a:endParaRPr lang="zh-CN" altLang="en-US" sz="2400" b="0" i="0" u="none" strike="noStrike"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653256" y="968706"/>
            <a:ext cx="10885488" cy="1846083"/>
          </a:xfrm>
          <a:prstGeom prst="rect">
            <a:avLst/>
          </a:prstGeom>
          <a:noFill/>
        </p:spPr>
        <p:txBody>
          <a:bodyPr wrap="square" rtlCol="0">
            <a:spAutoFit/>
          </a:bodyPr>
          <a:lstStyle/>
          <a:p>
            <a:pPr algn="just">
              <a:lnSpc>
                <a:spcPct val="200000"/>
              </a:lnSpc>
            </a:pPr>
            <a:r>
              <a:rPr lang="zh-CN" altLang="en-US" sz="2000" b="1" i="0" u="none" strike="noStrike" dirty="0">
                <a:effectLst/>
                <a:latin typeface="+mn-ea"/>
              </a:rPr>
              <a:t>三、组织变形记：从金字塔到神经网络</a:t>
            </a:r>
            <a:endParaRPr lang="en-US" altLang="zh-CN" sz="2000" b="1" i="0" u="none" strike="noStrike" dirty="0">
              <a:effectLst/>
              <a:latin typeface="+mn-ea"/>
            </a:endParaRPr>
          </a:p>
          <a:p>
            <a:pPr algn="just">
              <a:lnSpc>
                <a:spcPct val="200000"/>
              </a:lnSpc>
            </a:pPr>
            <a:r>
              <a:rPr lang="zh-CN" altLang="en-US" sz="2000" b="0" i="0" u="none" strike="noStrike" dirty="0">
                <a:effectLst/>
                <a:latin typeface="+mn-ea"/>
              </a:rPr>
              <a:t>以前的公司像金字塔：老板在顶端发号施令，一层层往下传，部门间泾渭分明。</a:t>
            </a:r>
            <a:endParaRPr lang="zh-CN" altLang="en-US" sz="2000" b="0" i="0" u="none" strike="noStrike" dirty="0">
              <a:effectLst/>
              <a:latin typeface="+mn-ea"/>
            </a:endParaRPr>
          </a:p>
          <a:p>
            <a:pPr algn="just">
              <a:lnSpc>
                <a:spcPct val="200000"/>
              </a:lnSpc>
            </a:pPr>
            <a:r>
              <a:rPr lang="zh-CN" altLang="en-US" sz="2000" b="0" i="0" u="none" strike="noStrike" dirty="0">
                <a:effectLst/>
                <a:latin typeface="+mn-ea"/>
              </a:rPr>
              <a:t>以后的公司会像神经网络：没有严格的部门边界，大家像脑细胞一样灵活连接！</a:t>
            </a:r>
            <a:endParaRPr lang="zh-CN" altLang="en-US" sz="2000" b="0" i="0" u="none" strike="noStrike" dirty="0">
              <a:effectLst/>
              <a:latin typeface="+mn-ea"/>
            </a:endParaRPr>
          </a:p>
        </p:txBody>
      </p:sp>
      <p:pic>
        <p:nvPicPr>
          <p:cNvPr id="2" name="图片 1"/>
          <p:cNvPicPr>
            <a:picLocks noChangeAspect="1"/>
          </p:cNvPicPr>
          <p:nvPr/>
        </p:nvPicPr>
        <p:blipFill>
          <a:blip r:embed="rId1"/>
          <a:stretch>
            <a:fillRect/>
          </a:stretch>
        </p:blipFill>
        <p:spPr>
          <a:xfrm>
            <a:off x="547261" y="3058661"/>
            <a:ext cx="4893983" cy="2312541"/>
          </a:xfrm>
          <a:prstGeom prst="rect">
            <a:avLst/>
          </a:prstGeom>
        </p:spPr>
      </p:pic>
      <p:graphicFrame>
        <p:nvGraphicFramePr>
          <p:cNvPr id="3" name="表格 2"/>
          <p:cNvGraphicFramePr>
            <a:graphicFrameLocks noGrp="1"/>
          </p:cNvGraphicFramePr>
          <p:nvPr/>
        </p:nvGraphicFramePr>
        <p:xfrm>
          <a:off x="5904088" y="3328974"/>
          <a:ext cx="6107290" cy="1889760"/>
        </p:xfrm>
        <a:graphic>
          <a:graphicData uri="http://schemas.openxmlformats.org/drawingml/2006/table">
            <a:tbl>
              <a:tblPr>
                <a:tableStyleId>{F5AB1C69-6EDB-4FF4-983F-18BD219EF322}</a:tableStyleId>
              </a:tblPr>
              <a:tblGrid>
                <a:gridCol w="3053645"/>
                <a:gridCol w="3053645"/>
              </a:tblGrid>
              <a:tr h="0">
                <a:tc>
                  <a:txBody>
                    <a:bodyPr/>
                    <a:lstStyle/>
                    <a:p>
                      <a:pPr algn="ctr" latinLnBrk="1"/>
                      <a:r>
                        <a:rPr lang="zh-CN" altLang="en-US" sz="1600">
                          <a:effectLst/>
                        </a:rPr>
                        <a:t>旧公司像什么</a:t>
                      </a:r>
                      <a:endParaRPr lang="zh-CN" altLang="en-US" sz="1600">
                        <a:effectLst/>
                      </a:endParaRPr>
                    </a:p>
                  </a:txBody>
                  <a:tcPr marL="114300" marR="114300" marT="114300" marB="114300" anchor="ctr"/>
                </a:tc>
                <a:tc>
                  <a:txBody>
                    <a:bodyPr/>
                    <a:lstStyle/>
                    <a:p>
                      <a:pPr algn="ctr" latinLnBrk="1"/>
                      <a:r>
                        <a:rPr lang="zh-CN" altLang="en-US" sz="1600">
                          <a:effectLst/>
                        </a:rPr>
                        <a:t>新公司像什么</a:t>
                      </a:r>
                      <a:endParaRPr lang="zh-CN" altLang="en-US" sz="1600">
                        <a:effectLst/>
                      </a:endParaRPr>
                    </a:p>
                  </a:txBody>
                  <a:tcPr marL="114300" marR="114300" marT="114300" marB="114300" anchor="ctr"/>
                </a:tc>
              </a:tr>
              <a:tr h="359384">
                <a:tc>
                  <a:txBody>
                    <a:bodyPr/>
                    <a:lstStyle/>
                    <a:p>
                      <a:pPr algn="ctr" latinLnBrk="1"/>
                      <a:r>
                        <a:rPr lang="zh-CN" altLang="en-US" sz="1600">
                          <a:effectLst/>
                        </a:rPr>
                        <a:t>俄罗斯套娃（一层套一层）</a:t>
                      </a:r>
                      <a:endParaRPr lang="zh-CN" altLang="en-US" sz="1600">
                        <a:effectLst/>
                      </a:endParaRPr>
                    </a:p>
                  </a:txBody>
                  <a:tcPr marL="114300" marR="114300" marT="114300" marB="114300" anchor="ctr"/>
                </a:tc>
                <a:tc>
                  <a:txBody>
                    <a:bodyPr/>
                    <a:lstStyle/>
                    <a:p>
                      <a:pPr algn="ctr" latinLnBrk="1"/>
                      <a:r>
                        <a:rPr lang="zh-CN" altLang="en-US" sz="1600">
                          <a:effectLst/>
                        </a:rPr>
                        <a:t>互联网（哪里需要就连哪里）</a:t>
                      </a:r>
                      <a:endParaRPr lang="zh-CN" altLang="en-US" sz="1600">
                        <a:effectLst/>
                      </a:endParaRPr>
                    </a:p>
                  </a:txBody>
                  <a:tcPr marL="114300" marR="114300" marT="114300" marB="114300" anchor="ctr"/>
                </a:tc>
              </a:tr>
              <a:tr h="359384">
                <a:tc>
                  <a:txBody>
                    <a:bodyPr/>
                    <a:lstStyle/>
                    <a:p>
                      <a:pPr algn="ctr" latinLnBrk="1"/>
                      <a:r>
                        <a:rPr lang="zh-CN" altLang="en-US" sz="1600">
                          <a:effectLst/>
                        </a:rPr>
                        <a:t>食堂打饭（排队等轮到你）</a:t>
                      </a:r>
                      <a:endParaRPr lang="zh-CN" altLang="en-US" sz="1600">
                        <a:effectLst/>
                      </a:endParaRPr>
                    </a:p>
                  </a:txBody>
                  <a:tcPr marL="114300" marR="114300" marT="114300" marB="114300" anchor="ctr"/>
                </a:tc>
                <a:tc>
                  <a:txBody>
                    <a:bodyPr/>
                    <a:lstStyle/>
                    <a:p>
                      <a:pPr algn="ctr" latinLnBrk="1"/>
                      <a:r>
                        <a:rPr lang="zh-CN" altLang="en-US" sz="1600">
                          <a:effectLst/>
                        </a:rPr>
                        <a:t>自助餐（按需自取，灵活搭配）</a:t>
                      </a:r>
                      <a:endParaRPr lang="zh-CN" altLang="en-US" sz="1600">
                        <a:effectLst/>
                      </a:endParaRPr>
                    </a:p>
                  </a:txBody>
                  <a:tcPr marL="114300" marR="114300" marT="114300" marB="114300" anchor="ctr"/>
                </a:tc>
              </a:tr>
              <a:tr h="359384">
                <a:tc>
                  <a:txBody>
                    <a:bodyPr/>
                    <a:lstStyle/>
                    <a:p>
                      <a:pPr algn="ctr" latinLnBrk="1"/>
                      <a:r>
                        <a:rPr lang="zh-CN" altLang="en-US" sz="1600" dirty="0">
                          <a:effectLst/>
                        </a:rPr>
                        <a:t>固定电话网（线路固定）</a:t>
                      </a:r>
                      <a:endParaRPr lang="zh-CN" altLang="en-US" sz="1600" dirty="0">
                        <a:effectLst/>
                      </a:endParaRPr>
                    </a:p>
                  </a:txBody>
                  <a:tcPr marL="114300" marR="114300" marT="114300" marB="114300" anchor="ctr"/>
                </a:tc>
                <a:tc>
                  <a:txBody>
                    <a:bodyPr/>
                    <a:lstStyle/>
                    <a:p>
                      <a:pPr algn="ctr" latinLnBrk="1"/>
                      <a:r>
                        <a:rPr lang="en-US" sz="1600" dirty="0">
                          <a:effectLst/>
                        </a:rPr>
                        <a:t>5G</a:t>
                      </a:r>
                      <a:r>
                        <a:rPr lang="zh-CN" altLang="en-US" sz="1600" dirty="0">
                          <a:effectLst/>
                        </a:rPr>
                        <a:t>网络（万物互联，随时切换）</a:t>
                      </a:r>
                      <a:endParaRPr lang="zh-CN" altLang="en-US" sz="1600" dirty="0">
                        <a:effectLst/>
                      </a:endParaRPr>
                    </a:p>
                  </a:txBody>
                  <a:tcPr marL="114300" marR="114300" marT="114300" marB="114300" anchor="ctr"/>
                </a:tc>
              </a:tr>
            </a:tbl>
          </a:graphicData>
        </a:graphic>
      </p:graphicFrame>
      <p:sp>
        <p:nvSpPr>
          <p:cNvPr id="5" name="文本框 4"/>
          <p:cNvSpPr txBox="1"/>
          <p:nvPr/>
        </p:nvSpPr>
        <p:spPr>
          <a:xfrm>
            <a:off x="653256" y="5615074"/>
            <a:ext cx="10964510" cy="369332"/>
          </a:xfrm>
          <a:prstGeom prst="rect">
            <a:avLst/>
          </a:prstGeom>
          <a:noFill/>
        </p:spPr>
        <p:txBody>
          <a:bodyPr wrap="square" rtlCol="0">
            <a:spAutoFit/>
          </a:bodyPr>
          <a:lstStyle/>
          <a:p>
            <a:r>
              <a:rPr lang="zh-CN" altLang="en-US" b="1" i="0" u="none" strike="noStrike" dirty="0">
                <a:effectLst/>
                <a:latin typeface="+mn-ea"/>
              </a:rPr>
              <a:t>你不再是</a:t>
            </a:r>
            <a:r>
              <a:rPr lang="en-US" altLang="zh-CN" b="1" i="0" u="none" strike="noStrike" dirty="0">
                <a:effectLst/>
                <a:latin typeface="+mn-ea"/>
              </a:rPr>
              <a:t>"</a:t>
            </a:r>
            <a:r>
              <a:rPr lang="zh-CN" altLang="en-US" b="1" i="0" u="none" strike="noStrike" dirty="0">
                <a:effectLst/>
                <a:latin typeface="+mn-ea"/>
              </a:rPr>
              <a:t>市场部的小明</a:t>
            </a:r>
            <a:r>
              <a:rPr lang="en-US" altLang="zh-CN" b="1" i="0" u="none" strike="noStrike" dirty="0">
                <a:effectLst/>
                <a:latin typeface="+mn-ea"/>
              </a:rPr>
              <a:t>"</a:t>
            </a:r>
            <a:r>
              <a:rPr lang="zh-CN" altLang="en-US" b="1" i="0" u="none" strike="noStrike" dirty="0">
                <a:effectLst/>
                <a:latin typeface="+mn-ea"/>
              </a:rPr>
              <a:t>，而是</a:t>
            </a:r>
            <a:r>
              <a:rPr lang="en-US" altLang="zh-CN" b="1" i="0" u="none" strike="noStrike" dirty="0">
                <a:effectLst/>
                <a:latin typeface="+mn-ea"/>
              </a:rPr>
              <a:t>"</a:t>
            </a:r>
            <a:r>
              <a:rPr lang="zh-CN" altLang="en-US" b="1" i="0" u="none" strike="noStrike" dirty="0">
                <a:effectLst/>
                <a:latin typeface="+mn-ea"/>
              </a:rPr>
              <a:t>会写文案</a:t>
            </a:r>
            <a:r>
              <a:rPr lang="en-US" altLang="zh-CN" b="1" i="0" u="none" strike="noStrike" dirty="0">
                <a:effectLst/>
                <a:latin typeface="+mn-ea"/>
              </a:rPr>
              <a:t>+</a:t>
            </a:r>
            <a:r>
              <a:rPr lang="zh-CN" altLang="en-US" b="1" i="0" u="none" strike="noStrike" dirty="0">
                <a:effectLst/>
                <a:latin typeface="+mn-ea"/>
              </a:rPr>
              <a:t>懂数据分析</a:t>
            </a:r>
            <a:r>
              <a:rPr lang="en-US" altLang="zh-CN" b="1" i="0" u="none" strike="noStrike" dirty="0">
                <a:effectLst/>
                <a:latin typeface="+mn-ea"/>
              </a:rPr>
              <a:t>+</a:t>
            </a:r>
            <a:r>
              <a:rPr lang="zh-CN" altLang="en-US" b="1" i="0" u="none" strike="noStrike" dirty="0">
                <a:effectLst/>
                <a:latin typeface="+mn-ea"/>
              </a:rPr>
              <a:t>擅长客户沟通的小明</a:t>
            </a:r>
            <a:r>
              <a:rPr lang="en-US" altLang="zh-CN" b="1" i="0" u="none" strike="noStrike" dirty="0">
                <a:effectLst/>
                <a:latin typeface="+mn-ea"/>
              </a:rPr>
              <a:t>"</a:t>
            </a:r>
            <a:r>
              <a:rPr lang="zh-CN" altLang="en-US" b="1" i="0" u="none" strike="noStrike" dirty="0">
                <a:effectLst/>
                <a:latin typeface="+mn-ea"/>
              </a:rPr>
              <a:t>，可以同时参与</a:t>
            </a:r>
            <a:r>
              <a:rPr lang="en-US" altLang="zh-CN" b="1" i="0" u="none" strike="noStrike" dirty="0">
                <a:effectLst/>
                <a:latin typeface="+mn-ea"/>
              </a:rPr>
              <a:t>N</a:t>
            </a:r>
            <a:r>
              <a:rPr lang="zh-CN" altLang="en-US" b="1" i="0" u="none" strike="noStrike" dirty="0">
                <a:effectLst/>
                <a:latin typeface="+mn-ea"/>
              </a:rPr>
              <a:t>个项目！</a:t>
            </a:r>
            <a:endParaRPr kumimoji="1" lang="zh-CN" altLang="en-US" b="1" dirty="0">
              <a:latin typeface="+mn-ea"/>
            </a:endParaRPr>
          </a:p>
        </p:txBody>
      </p:sp>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文本框 5"/>
          <p:cNvSpPr txBox="1"/>
          <p:nvPr/>
        </p:nvSpPr>
        <p:spPr>
          <a:xfrm>
            <a:off x="653256" y="1026246"/>
            <a:ext cx="10885488" cy="5478423"/>
          </a:xfrm>
          <a:prstGeom prst="rect">
            <a:avLst/>
          </a:prstGeom>
          <a:noFill/>
        </p:spPr>
        <p:txBody>
          <a:bodyPr wrap="square" rtlCol="0">
            <a:spAutoFit/>
          </a:bodyPr>
          <a:lstStyle/>
          <a:p>
            <a:pPr algn="just">
              <a:spcBef>
                <a:spcPts val="1200"/>
              </a:spcBef>
            </a:pPr>
            <a:r>
              <a:rPr lang="zh-CN" altLang="en-US" sz="2000" b="1" i="0" u="none" strike="noStrike" dirty="0">
                <a:effectLst/>
                <a:latin typeface="+mn-ea"/>
              </a:rPr>
              <a:t>四、管理者新角色：从</a:t>
            </a:r>
            <a:r>
              <a:rPr lang="en-US" altLang="zh-CN" sz="2000" b="1" i="0" u="none" strike="noStrike" dirty="0">
                <a:effectLst/>
                <a:latin typeface="+mn-ea"/>
              </a:rPr>
              <a:t>"</a:t>
            </a:r>
            <a:r>
              <a:rPr lang="zh-CN" altLang="en-US" sz="2000" b="1" i="0" u="none" strike="noStrike" dirty="0">
                <a:effectLst/>
                <a:latin typeface="+mn-ea"/>
              </a:rPr>
              <a:t>老板</a:t>
            </a:r>
            <a:r>
              <a:rPr lang="en-US" altLang="zh-CN" sz="2000" b="1" i="0" u="none" strike="noStrike" dirty="0">
                <a:effectLst/>
                <a:latin typeface="+mn-ea"/>
              </a:rPr>
              <a:t>"</a:t>
            </a:r>
            <a:r>
              <a:rPr lang="zh-CN" altLang="en-US" sz="2000" b="1" i="0" u="none" strike="noStrike" dirty="0">
                <a:effectLst/>
                <a:latin typeface="+mn-ea"/>
              </a:rPr>
              <a:t>到</a:t>
            </a:r>
            <a:r>
              <a:rPr lang="en-US" altLang="zh-CN" sz="2000" b="1" i="0" u="none" strike="noStrike" dirty="0">
                <a:effectLst/>
                <a:latin typeface="+mn-ea"/>
              </a:rPr>
              <a:t>"</a:t>
            </a:r>
            <a:r>
              <a:rPr lang="zh-CN" altLang="en-US" sz="2000" b="1" i="0" u="none" strike="noStrike" dirty="0">
                <a:effectLst/>
                <a:latin typeface="+mn-ea"/>
              </a:rPr>
              <a:t>游戏设计师</a:t>
            </a:r>
            <a:r>
              <a:rPr lang="en-US" altLang="zh-CN" sz="2000" b="1" i="0" u="none" strike="noStrike" dirty="0">
                <a:effectLst/>
                <a:latin typeface="+mn-ea"/>
              </a:rPr>
              <a:t>"</a:t>
            </a:r>
            <a:endParaRPr lang="en-US" altLang="zh-CN" sz="2000" b="1" i="0" u="none" strike="noStrike" dirty="0">
              <a:effectLst/>
              <a:latin typeface="+mn-ea"/>
            </a:endParaRPr>
          </a:p>
          <a:p>
            <a:pPr algn="just">
              <a:spcBef>
                <a:spcPts val="1200"/>
              </a:spcBef>
            </a:pPr>
            <a:r>
              <a:rPr lang="en-US" altLang="zh-CN" sz="2000" i="0" u="none" strike="noStrike" dirty="0">
                <a:effectLst/>
                <a:latin typeface="+mn-ea"/>
              </a:rPr>
              <a:t>AI</a:t>
            </a:r>
            <a:r>
              <a:rPr lang="zh-CN" altLang="en-US" sz="2000" i="0" u="none" strike="noStrike" dirty="0">
                <a:effectLst/>
                <a:latin typeface="+mn-ea"/>
              </a:rPr>
              <a:t>时代，管理者不是要</a:t>
            </a:r>
            <a:r>
              <a:rPr lang="en-US" altLang="zh-CN" sz="2000" i="0" u="none" strike="noStrike" dirty="0">
                <a:effectLst/>
                <a:latin typeface="+mn-ea"/>
              </a:rPr>
              <a:t>"</a:t>
            </a:r>
            <a:r>
              <a:rPr lang="zh-CN" altLang="en-US" sz="2000" i="0" u="none" strike="noStrike" dirty="0">
                <a:effectLst/>
                <a:latin typeface="+mn-ea"/>
              </a:rPr>
              <a:t>管得更严</a:t>
            </a:r>
            <a:r>
              <a:rPr lang="en-US" altLang="zh-CN" sz="2000" i="0" u="none" strike="noStrike" dirty="0">
                <a:effectLst/>
                <a:latin typeface="+mn-ea"/>
              </a:rPr>
              <a:t>"</a:t>
            </a:r>
            <a:r>
              <a:rPr lang="zh-CN" altLang="en-US" sz="2000" i="0" u="none" strike="noStrike" dirty="0">
                <a:effectLst/>
                <a:latin typeface="+mn-ea"/>
              </a:rPr>
              <a:t>，而是要</a:t>
            </a:r>
            <a:r>
              <a:rPr lang="en-US" altLang="zh-CN" sz="2000" i="0" u="none" strike="noStrike" dirty="0">
                <a:effectLst/>
                <a:latin typeface="+mn-ea"/>
              </a:rPr>
              <a:t>"</a:t>
            </a:r>
            <a:r>
              <a:rPr lang="zh-CN" altLang="en-US" sz="2000" i="0" u="none" strike="noStrike" dirty="0">
                <a:effectLst/>
                <a:latin typeface="+mn-ea"/>
              </a:rPr>
              <a:t>设计更好的游戏规则</a:t>
            </a:r>
            <a:r>
              <a:rPr lang="en-US" altLang="zh-CN" sz="2000" i="0" u="none" strike="noStrike" dirty="0">
                <a:effectLst/>
                <a:latin typeface="+mn-ea"/>
              </a:rPr>
              <a:t>"</a:t>
            </a:r>
            <a:r>
              <a:rPr lang="zh-CN" altLang="en-US" sz="2000" i="0" u="none" strike="noStrike" dirty="0">
                <a:effectLst/>
                <a:latin typeface="+mn-ea"/>
              </a:rPr>
              <a:t>！</a:t>
            </a:r>
            <a:endParaRPr lang="zh-CN" altLang="en-US" sz="2000" i="0" u="none" strike="noStrike" dirty="0">
              <a:effectLst/>
              <a:latin typeface="+mn-ea"/>
            </a:endParaRPr>
          </a:p>
          <a:p>
            <a:pPr algn="just">
              <a:spcBef>
                <a:spcPts val="1200"/>
              </a:spcBef>
            </a:pPr>
            <a:r>
              <a:rPr lang="zh-CN" altLang="en-US" sz="2000" b="1" i="0" u="none" strike="noStrike" dirty="0">
                <a:effectLst/>
                <a:latin typeface="+mn-ea"/>
              </a:rPr>
              <a:t>高层管理者：从</a:t>
            </a:r>
            <a:r>
              <a:rPr lang="en-US" altLang="zh-CN" sz="2000" b="1" i="0" u="none" strike="noStrike" dirty="0">
                <a:effectLst/>
                <a:latin typeface="+mn-ea"/>
              </a:rPr>
              <a:t>"</a:t>
            </a:r>
            <a:r>
              <a:rPr lang="zh-CN" altLang="en-US" sz="2000" b="1" i="0" u="none" strike="noStrike" dirty="0">
                <a:effectLst/>
                <a:latin typeface="+mn-ea"/>
              </a:rPr>
              <a:t>指挥官</a:t>
            </a:r>
            <a:r>
              <a:rPr lang="en-US" altLang="zh-CN" sz="2000" b="1" i="0" u="none" strike="noStrike" dirty="0">
                <a:effectLst/>
                <a:latin typeface="+mn-ea"/>
              </a:rPr>
              <a:t>"→"</a:t>
            </a:r>
            <a:r>
              <a:rPr lang="zh-CN" altLang="en-US" sz="2000" b="1" i="0" u="none" strike="noStrike" dirty="0">
                <a:effectLst/>
                <a:latin typeface="+mn-ea"/>
              </a:rPr>
              <a:t>游戏设计师</a:t>
            </a:r>
            <a:r>
              <a:rPr lang="en-US" altLang="zh-CN" sz="2000" b="1" i="0" u="none" strike="noStrike" dirty="0">
                <a:effectLst/>
                <a:latin typeface="+mn-ea"/>
              </a:rPr>
              <a:t>"</a:t>
            </a:r>
            <a:endParaRPr lang="en-US" altLang="zh-CN" sz="2000" b="1" i="0" u="none" strike="noStrike" dirty="0">
              <a:effectLst/>
              <a:latin typeface="+mn-ea"/>
            </a:endParaRPr>
          </a:p>
          <a:p>
            <a:pPr algn="just">
              <a:spcBef>
                <a:spcPts val="1200"/>
              </a:spcBef>
            </a:pPr>
            <a:r>
              <a:rPr lang="zh-CN" altLang="en-US" sz="2000" i="0" u="none" strike="noStrike" dirty="0">
                <a:effectLst/>
                <a:latin typeface="+mn-ea"/>
              </a:rPr>
              <a:t>以前：定战略分任务看报表</a:t>
            </a:r>
            <a:endParaRPr lang="zh-CN" altLang="en-US" sz="2000" i="0" u="none" strike="noStrike" dirty="0">
              <a:effectLst/>
              <a:latin typeface="+mn-ea"/>
            </a:endParaRPr>
          </a:p>
          <a:p>
            <a:pPr algn="just">
              <a:spcBef>
                <a:spcPts val="1200"/>
              </a:spcBef>
            </a:pPr>
            <a:r>
              <a:rPr lang="zh-CN" altLang="en-US" sz="2000" i="0" u="none" strike="noStrike" dirty="0">
                <a:effectLst/>
                <a:latin typeface="+mn-ea"/>
              </a:rPr>
              <a:t>现在：设计</a:t>
            </a:r>
            <a:r>
              <a:rPr lang="en-US" altLang="zh-CN" sz="2000" i="0" u="none" strike="noStrike" dirty="0">
                <a:effectLst/>
                <a:latin typeface="+mn-ea"/>
              </a:rPr>
              <a:t>"</a:t>
            </a:r>
            <a:r>
              <a:rPr lang="zh-CN" altLang="en-US" sz="2000" i="0" u="none" strike="noStrike" dirty="0">
                <a:effectLst/>
                <a:latin typeface="+mn-ea"/>
              </a:rPr>
              <a:t>意图图谱</a:t>
            </a:r>
            <a:r>
              <a:rPr lang="en-US" altLang="zh-CN" sz="2000" i="0" u="none" strike="noStrike" dirty="0">
                <a:effectLst/>
                <a:latin typeface="+mn-ea"/>
              </a:rPr>
              <a:t>"——</a:t>
            </a:r>
            <a:r>
              <a:rPr lang="zh-CN" altLang="en-US" sz="2000" i="0" u="none" strike="noStrike" dirty="0">
                <a:effectLst/>
                <a:latin typeface="+mn-ea"/>
              </a:rPr>
              <a:t>告诉</a:t>
            </a:r>
            <a:r>
              <a:rPr lang="en-US" altLang="zh-CN" sz="2000" i="0" u="none" strike="noStrike" dirty="0">
                <a:effectLst/>
                <a:latin typeface="+mn-ea"/>
              </a:rPr>
              <a:t>AI"</a:t>
            </a:r>
            <a:r>
              <a:rPr lang="zh-CN" altLang="en-US" sz="2000" i="0" u="none" strike="noStrike" dirty="0">
                <a:effectLst/>
                <a:latin typeface="+mn-ea"/>
              </a:rPr>
              <a:t>我们要服务什么样的用户</a:t>
            </a:r>
            <a:r>
              <a:rPr lang="en-US" altLang="zh-CN" sz="2000" i="0" u="none" strike="noStrike" dirty="0">
                <a:effectLst/>
                <a:latin typeface="+mn-ea"/>
              </a:rPr>
              <a:t>"</a:t>
            </a:r>
            <a:endParaRPr lang="en-US" altLang="zh-CN" sz="2000" i="0" u="none" strike="noStrike" dirty="0">
              <a:effectLst/>
              <a:latin typeface="+mn-ea"/>
            </a:endParaRPr>
          </a:p>
          <a:p>
            <a:pPr algn="just">
              <a:spcBef>
                <a:spcPts val="1200"/>
              </a:spcBef>
            </a:pPr>
            <a:r>
              <a:rPr lang="zh-CN" altLang="en-US" sz="2000" b="1" i="0" u="none" strike="noStrike" dirty="0">
                <a:effectLst/>
                <a:latin typeface="+mn-ea"/>
              </a:rPr>
              <a:t>中层管理者：从</a:t>
            </a:r>
            <a:r>
              <a:rPr lang="en-US" altLang="zh-CN" sz="2000" b="1" i="0" u="none" strike="noStrike" dirty="0">
                <a:effectLst/>
                <a:latin typeface="+mn-ea"/>
              </a:rPr>
              <a:t>"</a:t>
            </a:r>
            <a:r>
              <a:rPr lang="zh-CN" altLang="en-US" sz="2000" b="1" i="0" u="none" strike="noStrike" dirty="0">
                <a:effectLst/>
                <a:latin typeface="+mn-ea"/>
              </a:rPr>
              <a:t>传话筒</a:t>
            </a:r>
            <a:r>
              <a:rPr lang="en-US" altLang="zh-CN" sz="2000" b="1" i="0" u="none" strike="noStrike" dirty="0">
                <a:effectLst/>
                <a:latin typeface="+mn-ea"/>
              </a:rPr>
              <a:t>"→"</a:t>
            </a:r>
            <a:r>
              <a:rPr lang="zh-CN" altLang="en-US" sz="2000" b="1" i="0" u="none" strike="noStrike" dirty="0">
                <a:effectLst/>
                <a:latin typeface="+mn-ea"/>
              </a:rPr>
              <a:t>能力经纪人</a:t>
            </a:r>
            <a:r>
              <a:rPr lang="en-US" altLang="zh-CN" sz="2000" b="1" i="0" u="none" strike="noStrike" dirty="0">
                <a:effectLst/>
                <a:latin typeface="+mn-ea"/>
              </a:rPr>
              <a:t>"</a:t>
            </a:r>
            <a:endParaRPr lang="en-US" altLang="zh-CN" sz="2000" b="1" i="0" u="none" strike="noStrike" dirty="0">
              <a:effectLst/>
              <a:latin typeface="+mn-ea"/>
            </a:endParaRPr>
          </a:p>
          <a:p>
            <a:pPr algn="just">
              <a:spcBef>
                <a:spcPts val="1200"/>
              </a:spcBef>
            </a:pPr>
            <a:r>
              <a:rPr lang="zh-CN" altLang="en-US" sz="2000" i="0" u="none" strike="noStrike" dirty="0">
                <a:effectLst/>
                <a:latin typeface="+mn-ea"/>
              </a:rPr>
              <a:t>以前：催进度做汇报协调矛盾</a:t>
            </a:r>
            <a:endParaRPr lang="zh-CN" altLang="en-US" sz="2000" i="0" u="none" strike="noStrike" dirty="0">
              <a:effectLst/>
              <a:latin typeface="+mn-ea"/>
            </a:endParaRPr>
          </a:p>
          <a:p>
            <a:pPr algn="just">
              <a:spcBef>
                <a:spcPts val="1200"/>
              </a:spcBef>
            </a:pPr>
            <a:r>
              <a:rPr lang="zh-CN" altLang="en-US" sz="2000" i="0" u="none" strike="noStrike" dirty="0">
                <a:effectLst/>
                <a:latin typeface="+mn-ea"/>
              </a:rPr>
              <a:t>现在：建立</a:t>
            </a:r>
            <a:r>
              <a:rPr lang="en-US" altLang="zh-CN" sz="2000" i="0" u="none" strike="noStrike" dirty="0">
                <a:effectLst/>
                <a:latin typeface="+mn-ea"/>
              </a:rPr>
              <a:t>"</a:t>
            </a:r>
            <a:r>
              <a:rPr lang="zh-CN" altLang="en-US" sz="2000" i="0" u="none" strike="noStrike" dirty="0">
                <a:effectLst/>
                <a:latin typeface="+mn-ea"/>
              </a:rPr>
              <a:t>人才能力池</a:t>
            </a:r>
            <a:r>
              <a:rPr lang="en-US" altLang="zh-CN" sz="2000" i="0" u="none" strike="noStrike" dirty="0">
                <a:effectLst/>
                <a:latin typeface="+mn-ea"/>
              </a:rPr>
              <a:t>"——</a:t>
            </a:r>
            <a:r>
              <a:rPr lang="zh-CN" altLang="en-US" sz="2000" i="0" u="none" strike="noStrike" dirty="0">
                <a:effectLst/>
                <a:latin typeface="+mn-ea"/>
              </a:rPr>
              <a:t>帮</a:t>
            </a:r>
            <a:r>
              <a:rPr lang="en-US" altLang="zh-CN" sz="2000" i="0" u="none" strike="noStrike" dirty="0">
                <a:effectLst/>
                <a:latin typeface="+mn-ea"/>
              </a:rPr>
              <a:t>AI</a:t>
            </a:r>
            <a:r>
              <a:rPr lang="zh-CN" altLang="en-US" sz="2000" i="0" u="none" strike="noStrike" dirty="0">
                <a:effectLst/>
                <a:latin typeface="+mn-ea"/>
              </a:rPr>
              <a:t>把合适的人匹配到合适的任务</a:t>
            </a:r>
            <a:endParaRPr lang="zh-CN" altLang="en-US" sz="2000" i="0" u="none" strike="noStrike" dirty="0">
              <a:effectLst/>
              <a:latin typeface="+mn-ea"/>
            </a:endParaRPr>
          </a:p>
          <a:p>
            <a:pPr algn="just">
              <a:spcBef>
                <a:spcPts val="1200"/>
              </a:spcBef>
            </a:pPr>
            <a:r>
              <a:rPr lang="zh-CN" altLang="en-US" sz="2000" b="1" i="0" u="none" strike="noStrike" dirty="0">
                <a:effectLst/>
                <a:latin typeface="+mn-ea"/>
              </a:rPr>
              <a:t>基层管理者：从</a:t>
            </a:r>
            <a:r>
              <a:rPr lang="en-US" altLang="zh-CN" sz="2000" b="1" i="0" u="none" strike="noStrike" dirty="0">
                <a:effectLst/>
                <a:latin typeface="+mn-ea"/>
              </a:rPr>
              <a:t>"</a:t>
            </a:r>
            <a:r>
              <a:rPr lang="zh-CN" altLang="en-US" sz="2000" b="1" i="0" u="none" strike="noStrike" dirty="0">
                <a:effectLst/>
                <a:latin typeface="+mn-ea"/>
              </a:rPr>
              <a:t>监工</a:t>
            </a:r>
            <a:r>
              <a:rPr lang="en-US" altLang="zh-CN" sz="2000" b="1" i="0" u="none" strike="noStrike" dirty="0">
                <a:effectLst/>
                <a:latin typeface="+mn-ea"/>
              </a:rPr>
              <a:t>"→"</a:t>
            </a:r>
            <a:r>
              <a:rPr lang="zh-CN" altLang="en-US" sz="2000" b="1" i="0" u="none" strike="noStrike" dirty="0">
                <a:effectLst/>
                <a:latin typeface="+mn-ea"/>
              </a:rPr>
              <a:t>协作裁判</a:t>
            </a:r>
            <a:r>
              <a:rPr lang="en-US" altLang="zh-CN" sz="2000" b="1" i="0" u="none" strike="noStrike" dirty="0">
                <a:effectLst/>
                <a:latin typeface="+mn-ea"/>
              </a:rPr>
              <a:t>"</a:t>
            </a:r>
            <a:endParaRPr lang="en-US" altLang="zh-CN" sz="2000" b="1" i="0" u="none" strike="noStrike" dirty="0">
              <a:effectLst/>
              <a:latin typeface="+mn-ea"/>
            </a:endParaRPr>
          </a:p>
          <a:p>
            <a:pPr algn="just">
              <a:spcBef>
                <a:spcPts val="1200"/>
              </a:spcBef>
            </a:pPr>
            <a:r>
              <a:rPr lang="zh-CN" altLang="en-US" sz="2000" i="0" u="none" strike="noStrike" dirty="0">
                <a:effectLst/>
                <a:latin typeface="+mn-ea"/>
              </a:rPr>
              <a:t>以前：盯着大家干活怕出错</a:t>
            </a:r>
            <a:endParaRPr lang="zh-CN" altLang="en-US" sz="2000" i="0" u="none" strike="noStrike" dirty="0">
              <a:effectLst/>
              <a:latin typeface="+mn-ea"/>
            </a:endParaRPr>
          </a:p>
          <a:p>
            <a:pPr algn="just">
              <a:spcBef>
                <a:spcPts val="1200"/>
              </a:spcBef>
            </a:pPr>
            <a:r>
              <a:rPr lang="zh-CN" altLang="en-US" sz="2000" i="0" u="none" strike="noStrike" dirty="0">
                <a:effectLst/>
                <a:latin typeface="+mn-ea"/>
              </a:rPr>
              <a:t>现在：定规则</a:t>
            </a:r>
            <a:r>
              <a:rPr lang="en-US" altLang="zh-CN" sz="2000" i="0" u="none" strike="noStrike" dirty="0">
                <a:effectLst/>
                <a:latin typeface="+mn-ea"/>
              </a:rPr>
              <a:t>——</a:t>
            </a:r>
            <a:r>
              <a:rPr lang="zh-CN" altLang="en-US" sz="2000" i="0" u="none" strike="noStrike" dirty="0">
                <a:effectLst/>
                <a:latin typeface="+mn-ea"/>
              </a:rPr>
              <a:t>什么时候</a:t>
            </a:r>
            <a:r>
              <a:rPr lang="en-US" altLang="zh-CN" sz="2000" i="0" u="none" strike="noStrike" dirty="0">
                <a:effectLst/>
                <a:latin typeface="+mn-ea"/>
              </a:rPr>
              <a:t>AI</a:t>
            </a:r>
            <a:r>
              <a:rPr lang="zh-CN" altLang="en-US" sz="2000" i="0" u="none" strike="noStrike" dirty="0">
                <a:effectLst/>
                <a:latin typeface="+mn-ea"/>
              </a:rPr>
              <a:t>可以自己决定，什么时候需要人来拍板</a:t>
            </a:r>
            <a:endParaRPr lang="zh-CN" altLang="en-US" sz="2000" i="0" u="none" strike="noStrike" dirty="0">
              <a:effectLst/>
              <a:latin typeface="+mn-ea"/>
            </a:endParaRPr>
          </a:p>
          <a:p>
            <a:pPr algn="just">
              <a:spcBef>
                <a:spcPts val="1200"/>
              </a:spcBef>
            </a:pPr>
            <a:r>
              <a:rPr lang="zh-CN" altLang="en-US" sz="2000" b="1" i="0" u="none" strike="noStrike" dirty="0">
                <a:effectLst/>
                <a:latin typeface="+mn-ea"/>
              </a:rPr>
              <a:t>就像踢足球：高层设计比赛规则，中层负责挑选球员组队，基层负责保证比赛公平进行！</a:t>
            </a:r>
            <a:endParaRPr lang="zh-CN" altLang="en-US" sz="2000" b="1" i="0" u="none" strike="noStrike" dirty="0">
              <a:effectLst/>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文本框 5"/>
          <p:cNvSpPr txBox="1"/>
          <p:nvPr/>
        </p:nvSpPr>
        <p:spPr>
          <a:xfrm>
            <a:off x="653256" y="930996"/>
            <a:ext cx="10885488" cy="3904402"/>
          </a:xfrm>
          <a:prstGeom prst="rect">
            <a:avLst/>
          </a:prstGeom>
          <a:noFill/>
        </p:spPr>
        <p:txBody>
          <a:bodyPr wrap="square" rtlCol="0">
            <a:spAutoFit/>
          </a:bodyPr>
          <a:lstStyle/>
          <a:p>
            <a:pPr>
              <a:lnSpc>
                <a:spcPct val="150000"/>
              </a:lnSpc>
            </a:pPr>
            <a:r>
              <a:rPr lang="zh-CN" altLang="en-US" sz="2400" b="1" dirty="0"/>
              <a:t>五、三步打造“无墙组织”：其实没那么难</a:t>
            </a:r>
            <a:endParaRPr lang="en-US" altLang="zh-CN" sz="2400" b="1" dirty="0"/>
          </a:p>
          <a:p>
            <a:pPr>
              <a:lnSpc>
                <a:spcPct val="150000"/>
              </a:lnSpc>
            </a:pPr>
            <a:endParaRPr lang="en-US" altLang="zh-CN" sz="2400" b="1" dirty="0"/>
          </a:p>
          <a:p>
            <a:pPr>
              <a:lnSpc>
                <a:spcPct val="150000"/>
              </a:lnSpc>
            </a:pPr>
            <a:r>
              <a:rPr lang="zh-CN" altLang="en-US" sz="2400" b="1" dirty="0"/>
              <a:t>（一） 画一张</a:t>
            </a:r>
            <a:r>
              <a:rPr lang="en-US" altLang="zh-CN" sz="2400" b="1" dirty="0"/>
              <a:t>"</a:t>
            </a:r>
            <a:r>
              <a:rPr lang="zh-CN" altLang="en-US" sz="2400" b="1" dirty="0"/>
              <a:t>意图地图</a:t>
            </a:r>
            <a:r>
              <a:rPr lang="en-US" altLang="zh-CN" sz="2400" b="1" dirty="0"/>
              <a:t>"</a:t>
            </a:r>
            <a:endParaRPr lang="en-US" altLang="zh-CN" sz="2400" b="1" dirty="0"/>
          </a:p>
          <a:p>
            <a:pPr marL="342900" indent="-342900" algn="just">
              <a:lnSpc>
                <a:spcPct val="150000"/>
              </a:lnSpc>
              <a:buFont typeface="Arial" panose="020B0604020202020204" pitchFamily="34" charset="0"/>
              <a:buChar char="•"/>
            </a:pPr>
            <a:r>
              <a:rPr lang="zh-CN" altLang="en-US" sz="2400" dirty="0"/>
              <a:t>别再画</a:t>
            </a:r>
            <a:r>
              <a:rPr lang="en-US" altLang="zh-CN" sz="2400" dirty="0"/>
              <a:t>"</a:t>
            </a:r>
            <a:r>
              <a:rPr lang="zh-CN" altLang="en-US" sz="2400" dirty="0"/>
              <a:t>部门职责图</a:t>
            </a:r>
            <a:r>
              <a:rPr lang="en-US" altLang="zh-CN" sz="2400" dirty="0"/>
              <a:t>"</a:t>
            </a:r>
            <a:r>
              <a:rPr lang="zh-CN" altLang="en-US" sz="2400" dirty="0"/>
              <a:t>了，画</a:t>
            </a:r>
            <a:r>
              <a:rPr lang="en-US" altLang="zh-CN" sz="2400" dirty="0"/>
              <a:t>"</a:t>
            </a:r>
            <a:r>
              <a:rPr lang="zh-CN" altLang="en-US" sz="2400" dirty="0"/>
              <a:t>用户需求响应图</a:t>
            </a:r>
            <a:r>
              <a:rPr lang="en-US" altLang="zh-CN" sz="2400" dirty="0"/>
              <a:t>"</a:t>
            </a:r>
            <a:r>
              <a:rPr lang="zh-CN" altLang="en-US" sz="2400" dirty="0"/>
              <a:t>：</a:t>
            </a:r>
            <a:endParaRPr lang="zh-CN" altLang="en-US" sz="2400" dirty="0"/>
          </a:p>
          <a:p>
            <a:pPr marL="800100" lvl="1" indent="-342900" algn="just">
              <a:lnSpc>
                <a:spcPct val="150000"/>
              </a:lnSpc>
              <a:buFont typeface="Arial" panose="020B0604020202020204" pitchFamily="34" charset="0"/>
              <a:buChar char="•"/>
            </a:pPr>
            <a:r>
              <a:rPr lang="zh-CN" altLang="en-US" sz="2400" dirty="0"/>
              <a:t>用户可能会问什么？（</a:t>
            </a:r>
            <a:r>
              <a:rPr lang="en-US" altLang="zh-CN" sz="2400" dirty="0"/>
              <a:t>“</a:t>
            </a:r>
            <a:r>
              <a:rPr lang="zh-CN" altLang="en-US" sz="2400" dirty="0"/>
              <a:t>这个产品怎么用？</a:t>
            </a:r>
            <a:r>
              <a:rPr lang="en-US" altLang="zh-CN" sz="2400" dirty="0"/>
              <a:t>”“</a:t>
            </a:r>
            <a:r>
              <a:rPr lang="zh-CN" altLang="en-US" sz="2400" dirty="0"/>
              <a:t>有优惠吗？</a:t>
            </a:r>
            <a:r>
              <a:rPr lang="en-US" altLang="zh-CN" sz="2400" dirty="0"/>
              <a:t>”</a:t>
            </a:r>
            <a:r>
              <a:rPr lang="zh-CN" altLang="en-US" sz="2400" dirty="0"/>
              <a:t>）</a:t>
            </a:r>
            <a:endParaRPr lang="en-US" altLang="zh-CN" sz="2400" dirty="0"/>
          </a:p>
          <a:p>
            <a:pPr marL="800100" lvl="1" indent="-342900" algn="just">
              <a:lnSpc>
                <a:spcPct val="150000"/>
              </a:lnSpc>
              <a:buFont typeface="Arial" panose="020B0604020202020204" pitchFamily="34" charset="0"/>
              <a:buChar char="•"/>
            </a:pPr>
            <a:r>
              <a:rPr lang="zh-CN" altLang="en-US" sz="2400" dirty="0"/>
              <a:t>需要哪些资源配合？（产品资料</a:t>
            </a:r>
            <a:r>
              <a:rPr lang="en-US" altLang="zh-CN" sz="2400" dirty="0"/>
              <a:t>+</a:t>
            </a:r>
            <a:r>
              <a:rPr lang="zh-CN" altLang="en-US" sz="2400" dirty="0"/>
              <a:t>库存信息</a:t>
            </a:r>
            <a:r>
              <a:rPr lang="en-US" altLang="zh-CN" sz="2400" dirty="0"/>
              <a:t>+</a:t>
            </a:r>
            <a:r>
              <a:rPr lang="zh-CN" altLang="en-US" sz="2400" dirty="0"/>
              <a:t>促销规则）</a:t>
            </a:r>
            <a:endParaRPr lang="zh-CN" altLang="en-US" sz="2400" dirty="0"/>
          </a:p>
          <a:p>
            <a:pPr marL="800100" lvl="1" indent="-342900" algn="just">
              <a:lnSpc>
                <a:spcPct val="150000"/>
              </a:lnSpc>
              <a:buFont typeface="Arial" panose="020B0604020202020204" pitchFamily="34" charset="0"/>
              <a:buChar char="•"/>
            </a:pPr>
            <a:r>
              <a:rPr lang="zh-CN" altLang="en-US" sz="2400" dirty="0"/>
              <a:t>谁负责最后拍板？</a:t>
            </a:r>
            <a:endParaRPr lang="zh-CN" altLang="en-US" sz="2400" dirty="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文本框 5"/>
          <p:cNvSpPr txBox="1"/>
          <p:nvPr/>
        </p:nvSpPr>
        <p:spPr>
          <a:xfrm>
            <a:off x="587022" y="1026246"/>
            <a:ext cx="11096978" cy="4862870"/>
          </a:xfrm>
          <a:prstGeom prst="rect">
            <a:avLst/>
          </a:prstGeom>
          <a:noFill/>
        </p:spPr>
        <p:txBody>
          <a:bodyPr wrap="square" rtlCol="0">
            <a:spAutoFit/>
          </a:bodyPr>
          <a:lstStyle/>
          <a:p>
            <a:pPr algn="just">
              <a:spcBef>
                <a:spcPts val="1200"/>
              </a:spcBef>
            </a:pPr>
            <a:r>
              <a:rPr lang="zh-CN" altLang="en-US" sz="2400" b="1" i="0" u="none" strike="noStrike" dirty="0">
                <a:effectLst/>
                <a:latin typeface="+mn-ea"/>
              </a:rPr>
              <a:t>（二）建一个</a:t>
            </a:r>
            <a:r>
              <a:rPr lang="en-US" altLang="zh-CN" sz="2400" b="1" i="0" u="none" strike="noStrike" dirty="0">
                <a:effectLst/>
                <a:latin typeface="+mn-ea"/>
              </a:rPr>
              <a:t>"</a:t>
            </a:r>
            <a:r>
              <a:rPr lang="zh-CN" altLang="en-US" sz="2400" b="1" i="0" u="none" strike="noStrike" dirty="0">
                <a:effectLst/>
                <a:latin typeface="+mn-ea"/>
              </a:rPr>
              <a:t>能力超市</a:t>
            </a:r>
            <a:r>
              <a:rPr lang="en-US" altLang="zh-CN" sz="2400" b="1" i="0" u="none" strike="noStrike" dirty="0">
                <a:effectLst/>
                <a:latin typeface="+mn-ea"/>
              </a:rPr>
              <a:t>"</a:t>
            </a:r>
            <a:endParaRPr lang="en-US" altLang="zh-CN" sz="2400" b="1" i="0" u="none" strike="noStrike" dirty="0">
              <a:effectLst/>
              <a:latin typeface="+mn-ea"/>
            </a:endParaRPr>
          </a:p>
          <a:p>
            <a:pPr algn="just">
              <a:spcBef>
                <a:spcPts val="1200"/>
              </a:spcBef>
            </a:pPr>
            <a:r>
              <a:rPr lang="zh-CN" altLang="en-US" sz="2400" b="0" i="0" u="none" strike="noStrike" dirty="0">
                <a:effectLst/>
                <a:latin typeface="+mn-ea"/>
              </a:rPr>
              <a:t>让每个人把自己的技能标签化：</a:t>
            </a:r>
            <a:r>
              <a:rPr lang="en-US" altLang="zh-CN" sz="2400" b="0" i="0" u="none" strike="noStrike" dirty="0">
                <a:effectLst/>
                <a:latin typeface="+mn-ea"/>
              </a:rPr>
              <a:t>"</a:t>
            </a:r>
            <a:r>
              <a:rPr lang="zh-CN" altLang="en-US" sz="2400" b="0" i="0" u="none" strike="noStrike" dirty="0">
                <a:effectLst/>
                <a:latin typeface="+mn-ea"/>
              </a:rPr>
              <a:t>会</a:t>
            </a:r>
            <a:r>
              <a:rPr lang="en-US" altLang="zh-CN" sz="2400" b="0" i="0" u="none" strike="noStrike" dirty="0">
                <a:effectLst/>
                <a:latin typeface="+mn-ea"/>
              </a:rPr>
              <a:t>Python""</a:t>
            </a:r>
            <a:r>
              <a:rPr lang="zh-CN" altLang="en-US" sz="2400" b="0" i="0" u="none" strike="noStrike" dirty="0">
                <a:effectLst/>
                <a:latin typeface="+mn-ea"/>
              </a:rPr>
              <a:t>懂短视频</a:t>
            </a:r>
            <a:r>
              <a:rPr lang="en-US" altLang="zh-CN" sz="2400" b="0" i="0" u="none" strike="noStrike" dirty="0">
                <a:effectLst/>
                <a:latin typeface="+mn-ea"/>
              </a:rPr>
              <a:t>""</a:t>
            </a:r>
            <a:r>
              <a:rPr lang="zh-CN" altLang="en-US" sz="2400" b="0" i="0" u="none" strike="noStrike" dirty="0">
                <a:effectLst/>
                <a:latin typeface="+mn-ea"/>
              </a:rPr>
              <a:t>擅长谈判</a:t>
            </a:r>
            <a:r>
              <a:rPr lang="en-US" altLang="zh-CN" sz="2400" b="0" i="0" u="none" strike="noStrike" dirty="0">
                <a:effectLst/>
                <a:latin typeface="+mn-ea"/>
              </a:rPr>
              <a:t>"</a:t>
            </a:r>
            <a:r>
              <a:rPr lang="zh-CN" altLang="en-US" sz="2400" b="0" i="0" u="none" strike="noStrike" dirty="0">
                <a:effectLst/>
                <a:latin typeface="+mn-ea"/>
              </a:rPr>
              <a:t>，就像超市货架一样明码标价。当有任务时，</a:t>
            </a:r>
            <a:r>
              <a:rPr lang="en-US" altLang="zh-CN" sz="2400" b="0" i="0" u="none" strike="noStrike" dirty="0">
                <a:effectLst/>
                <a:latin typeface="+mn-ea"/>
              </a:rPr>
              <a:t>AI</a:t>
            </a:r>
            <a:r>
              <a:rPr lang="zh-CN" altLang="en-US" sz="2400" b="0" i="0" u="none" strike="noStrike" dirty="0">
                <a:effectLst/>
                <a:latin typeface="+mn-ea"/>
              </a:rPr>
              <a:t>就像购物车，自动把需要的</a:t>
            </a:r>
            <a:r>
              <a:rPr lang="en-US" altLang="zh-CN" sz="2400" b="0" i="0" u="none" strike="noStrike" dirty="0">
                <a:effectLst/>
                <a:latin typeface="+mn-ea"/>
              </a:rPr>
              <a:t>"</a:t>
            </a:r>
            <a:r>
              <a:rPr lang="zh-CN" altLang="en-US" sz="2400" b="0" i="0" u="none" strike="noStrike" dirty="0">
                <a:effectLst/>
                <a:latin typeface="+mn-ea"/>
              </a:rPr>
              <a:t>能力商品</a:t>
            </a:r>
            <a:r>
              <a:rPr lang="en-US" altLang="zh-CN" sz="2400" b="0" i="0" u="none" strike="noStrike" dirty="0">
                <a:effectLst/>
                <a:latin typeface="+mn-ea"/>
              </a:rPr>
              <a:t>"</a:t>
            </a:r>
            <a:r>
              <a:rPr lang="zh-CN" altLang="en-US" sz="2400" b="0" i="0" u="none" strike="noStrike" dirty="0">
                <a:effectLst/>
                <a:latin typeface="+mn-ea"/>
              </a:rPr>
              <a:t>装进来！</a:t>
            </a:r>
            <a:endParaRPr lang="en-US" altLang="zh-CN" sz="2400" b="0" i="0" u="none" strike="noStrike" dirty="0">
              <a:effectLst/>
              <a:latin typeface="+mn-ea"/>
            </a:endParaRPr>
          </a:p>
          <a:p>
            <a:pPr algn="just">
              <a:spcBef>
                <a:spcPts val="1200"/>
              </a:spcBef>
            </a:pPr>
            <a:endParaRPr lang="en-US" altLang="zh-CN" sz="2400" dirty="0">
              <a:latin typeface="+mn-ea"/>
            </a:endParaRPr>
          </a:p>
          <a:p>
            <a:pPr algn="just">
              <a:spcBef>
                <a:spcPts val="1200"/>
              </a:spcBef>
            </a:pPr>
            <a:r>
              <a:rPr lang="zh-CN" altLang="en-US" sz="2400" b="1" i="0" u="none" strike="noStrike" dirty="0">
                <a:effectLst/>
                <a:latin typeface="+mn-ea"/>
              </a:rPr>
              <a:t>（三）定一套</a:t>
            </a:r>
            <a:r>
              <a:rPr lang="en-US" altLang="zh-CN" sz="2400" b="1" i="0" u="none" strike="noStrike" dirty="0">
                <a:effectLst/>
                <a:latin typeface="+mn-ea"/>
              </a:rPr>
              <a:t>"</a:t>
            </a:r>
            <a:r>
              <a:rPr lang="zh-CN" altLang="en-US" sz="2400" b="1" i="0" u="none" strike="noStrike" dirty="0">
                <a:effectLst/>
                <a:latin typeface="+mn-ea"/>
              </a:rPr>
              <a:t>协作红绿灯</a:t>
            </a:r>
            <a:r>
              <a:rPr lang="en-US" altLang="zh-CN" sz="2400" b="1" i="0" u="none" strike="noStrike" dirty="0">
                <a:effectLst/>
                <a:latin typeface="+mn-ea"/>
              </a:rPr>
              <a:t>"</a:t>
            </a:r>
            <a:endParaRPr lang="en-US" altLang="zh-CN" sz="2400" b="1" i="0" u="none" strike="noStrike" dirty="0">
              <a:effectLst/>
              <a:latin typeface="+mn-ea"/>
            </a:endParaRPr>
          </a:p>
          <a:p>
            <a:pPr algn="just">
              <a:spcBef>
                <a:spcPts val="1200"/>
              </a:spcBef>
            </a:pPr>
            <a:r>
              <a:rPr lang="zh-CN" altLang="en-US" sz="2400" b="0" i="0" u="none" strike="noStrike" dirty="0">
                <a:effectLst/>
                <a:latin typeface="+mn-ea"/>
              </a:rPr>
              <a:t>明确：</a:t>
            </a:r>
            <a:endParaRPr lang="zh-CN" altLang="en-US" sz="2400" b="0" i="0" u="none" strike="noStrike" dirty="0">
              <a:effectLst/>
              <a:latin typeface="+mn-ea"/>
            </a:endParaRPr>
          </a:p>
          <a:p>
            <a:pPr marL="800100" lvl="1" indent="-342900" algn="just">
              <a:spcBef>
                <a:spcPts val="1200"/>
              </a:spcBef>
              <a:buFont typeface="Arial" panose="020B0604020202020204" pitchFamily="34" charset="0"/>
              <a:buChar char="•"/>
            </a:pPr>
            <a:r>
              <a:rPr lang="zh-CN" altLang="en-US" sz="2400" b="0" i="0" u="none" strike="noStrike" dirty="0">
                <a:effectLst/>
                <a:latin typeface="+mn-ea"/>
              </a:rPr>
              <a:t>绿灯：</a:t>
            </a:r>
            <a:r>
              <a:rPr lang="en-US" altLang="zh-CN" sz="2400" b="0" i="0" u="none" strike="noStrike" dirty="0">
                <a:effectLst/>
                <a:latin typeface="+mn-ea"/>
              </a:rPr>
              <a:t>AI</a:t>
            </a:r>
            <a:r>
              <a:rPr lang="zh-CN" altLang="en-US" sz="2400" b="0" i="0" u="none" strike="noStrike" dirty="0">
                <a:effectLst/>
                <a:latin typeface="+mn-ea"/>
              </a:rPr>
              <a:t>可以自己决定（比如自动回复常见问题）</a:t>
            </a:r>
            <a:endParaRPr lang="zh-CN" altLang="en-US" sz="2400" b="0" i="0" u="none" strike="noStrike" dirty="0">
              <a:effectLst/>
              <a:latin typeface="+mn-ea"/>
            </a:endParaRPr>
          </a:p>
          <a:p>
            <a:pPr marL="800100" lvl="1" indent="-342900" algn="just">
              <a:spcBef>
                <a:spcPts val="1200"/>
              </a:spcBef>
              <a:buFont typeface="Arial" panose="020B0604020202020204" pitchFamily="34" charset="0"/>
              <a:buChar char="•"/>
            </a:pPr>
            <a:r>
              <a:rPr lang="zh-CN" altLang="en-US" sz="2400" b="0" i="0" u="none" strike="noStrike" dirty="0">
                <a:effectLst/>
                <a:latin typeface="+mn-ea"/>
              </a:rPr>
              <a:t>黄灯：</a:t>
            </a:r>
            <a:r>
              <a:rPr lang="en-US" altLang="zh-CN" sz="2400" b="0" i="0" u="none" strike="noStrike" dirty="0">
                <a:effectLst/>
                <a:latin typeface="+mn-ea"/>
              </a:rPr>
              <a:t>AI</a:t>
            </a:r>
            <a:r>
              <a:rPr lang="zh-CN" altLang="en-US" sz="2400" b="0" i="0" u="none" strike="noStrike" dirty="0">
                <a:effectLst/>
                <a:latin typeface="+mn-ea"/>
              </a:rPr>
              <a:t>提建议，人来决定（比如给大客户打折）</a:t>
            </a:r>
            <a:endParaRPr lang="zh-CN" altLang="en-US" sz="2400" b="0" i="0" u="none" strike="noStrike" dirty="0">
              <a:effectLst/>
              <a:latin typeface="+mn-ea"/>
            </a:endParaRPr>
          </a:p>
          <a:p>
            <a:pPr marL="800100" lvl="1" indent="-342900" algn="just">
              <a:spcBef>
                <a:spcPts val="1200"/>
              </a:spcBef>
              <a:buFont typeface="Arial" panose="020B0604020202020204" pitchFamily="34" charset="0"/>
              <a:buChar char="•"/>
            </a:pPr>
            <a:r>
              <a:rPr lang="zh-CN" altLang="en-US" sz="2400" b="0" i="0" u="none" strike="noStrike" dirty="0">
                <a:effectLst/>
                <a:latin typeface="+mn-ea"/>
              </a:rPr>
              <a:t>红灯：必须人来处理（比如处理客户投诉）</a:t>
            </a:r>
            <a:endParaRPr lang="zh-CN" altLang="en-US" sz="2400" b="0" i="0" u="none" strike="noStrike" dirty="0">
              <a:effectLst/>
              <a:latin typeface="+mn-ea"/>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114425" y="1568768"/>
            <a:ext cx="10134600" cy="2844799"/>
          </a:xfrm>
          <a:prstGeom prst="rect">
            <a:avLst/>
          </a:prstGeom>
          <a:noFill/>
        </p:spPr>
        <p:txBody>
          <a:bodyPr vert="horz" wrap="square" rtlCol="0" anchor="ctr" anchorCtr="0">
            <a:noAutofit/>
          </a:bodyPr>
          <a:lstStyle/>
          <a:p>
            <a:pPr marL="457200" indent="-457200" algn="just">
              <a:lnSpc>
                <a:spcPct val="150000"/>
              </a:lnSpc>
              <a:buFont typeface="Wingdings" panose="05000000000000000000" pitchFamily="2" charset="2"/>
              <a:buChar char="u"/>
            </a:pP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在日常生活或实习</a:t>
            </a:r>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工作经历中，你是否遇到过“数据与直觉产生冲突”的情境？</a:t>
            </a:r>
            <a:endPar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57200" indent="-457200" algn="just">
              <a:lnSpc>
                <a:spcPct val="150000"/>
              </a:lnSpc>
              <a:buFont typeface="Wingdings" panose="05000000000000000000" pitchFamily="2" charset="2"/>
              <a:buChar char="u"/>
            </a:pP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例如：销售预测数据提示某款产品销量下滑，但管理者坚持凭经验继续加大投入。</a:t>
            </a:r>
            <a:endPar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457200" indent="-457200" algn="just">
              <a:lnSpc>
                <a:spcPct val="150000"/>
              </a:lnSpc>
              <a:buFont typeface="Wingdings" panose="05000000000000000000" pitchFamily="2" charset="2"/>
              <a:buChar char="u"/>
            </a:pP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如果是你，你会更倾向于相信 数据分析 还是 管理经验？为什么？</a:t>
            </a:r>
            <a:endPar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圆角 4"/>
          <p:cNvSpPr/>
          <p:nvPr>
            <p:custDataLst>
              <p:tags r:id="rId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custDataLst>
              <p:tags r:id="rId3"/>
            </p:custDataLst>
          </p:nvPr>
        </p:nvGrpSpPr>
        <p:grpSpPr>
          <a:xfrm>
            <a:off x="0" y="0"/>
            <a:ext cx="12192000" cy="635000"/>
            <a:chOff x="0" y="0"/>
            <a:chExt cx="12192000" cy="635000"/>
          </a:xfrm>
        </p:grpSpPr>
        <p:sp>
          <p:nvSpPr>
            <p:cNvPr id="6" name="TitleBackground"/>
            <p:cNvSpPr/>
            <p:nvPr>
              <p:custDataLst>
                <p:tags r:id="rId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rgbClr val="AE282F"/>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p:cNvSpPr/>
            <p:nvPr>
              <p:custDataLst>
                <p:tags r:id="rId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rgbClr val="AE282F"/>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p:cNvSpPr txBox="1"/>
            <p:nvPr>
              <p:custDataLst>
                <p:tags r:id="rId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ipText"/>
            <p:cNvSpPr txBox="1"/>
            <p:nvPr>
              <p:custDataLst>
                <p:tags r:id="rId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0"/>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文本框 5"/>
          <p:cNvSpPr txBox="1"/>
          <p:nvPr/>
        </p:nvSpPr>
        <p:spPr>
          <a:xfrm>
            <a:off x="653256" y="1003669"/>
            <a:ext cx="10885488" cy="4459041"/>
          </a:xfrm>
          <a:prstGeom prst="rect">
            <a:avLst/>
          </a:prstGeom>
          <a:noFill/>
        </p:spPr>
        <p:txBody>
          <a:bodyPr wrap="square" rtlCol="0">
            <a:spAutoFit/>
          </a:bodyPr>
          <a:lstStyle/>
          <a:p>
            <a:pPr algn="just">
              <a:lnSpc>
                <a:spcPct val="150000"/>
              </a:lnSpc>
            </a:pPr>
            <a:r>
              <a:rPr lang="zh-CN" altLang="en-US" sz="2400" b="1" i="0" u="none" strike="noStrike" dirty="0">
                <a:effectLst/>
                <a:latin typeface="+mn-ea"/>
              </a:rPr>
              <a:t>部门会消失，但协作会更有生命力</a:t>
            </a:r>
            <a:endParaRPr lang="zh-CN" altLang="en-US" sz="2400" b="1" i="0" u="none" strike="noStrike" dirty="0">
              <a:effectLst/>
              <a:latin typeface="+mn-ea"/>
            </a:endParaRPr>
          </a:p>
          <a:p>
            <a:pPr algn="just">
              <a:lnSpc>
                <a:spcPct val="150000"/>
              </a:lnSpc>
            </a:pPr>
            <a:r>
              <a:rPr lang="en-US" altLang="zh-CN" sz="2400" b="0" i="0" u="none" strike="noStrike" dirty="0">
                <a:effectLst/>
                <a:latin typeface="+mn-ea"/>
              </a:rPr>
              <a:t>AI</a:t>
            </a:r>
            <a:r>
              <a:rPr lang="zh-CN" altLang="en-US" sz="2400" b="0" i="0" u="none" strike="noStrike" dirty="0">
                <a:effectLst/>
                <a:latin typeface="+mn-ea"/>
              </a:rPr>
              <a:t>不是要让部门</a:t>
            </a:r>
            <a:r>
              <a:rPr lang="en-US" altLang="zh-CN" sz="2400" b="0" i="0" u="none" strike="noStrike" dirty="0">
                <a:effectLst/>
                <a:latin typeface="+mn-ea"/>
              </a:rPr>
              <a:t>"</a:t>
            </a:r>
            <a:r>
              <a:rPr lang="zh-CN" altLang="en-US" sz="2400" b="0" i="0" u="none" strike="noStrike" dirty="0">
                <a:effectLst/>
                <a:latin typeface="+mn-ea"/>
              </a:rPr>
              <a:t>失业</a:t>
            </a:r>
            <a:r>
              <a:rPr lang="en-US" altLang="zh-CN" sz="2400" b="0" i="0" u="none" strike="noStrike" dirty="0">
                <a:effectLst/>
                <a:latin typeface="+mn-ea"/>
              </a:rPr>
              <a:t>"</a:t>
            </a:r>
            <a:r>
              <a:rPr lang="zh-CN" altLang="en-US" sz="2400" b="0" i="0" u="none" strike="noStrike" dirty="0">
                <a:effectLst/>
                <a:latin typeface="+mn-ea"/>
              </a:rPr>
              <a:t>，而是要释放被这些墙憋坏了的创造力！想象一下：</a:t>
            </a:r>
            <a:endParaRPr lang="zh-CN" altLang="en-US" sz="2400" b="0" i="0" u="none" strike="noStrike" dirty="0">
              <a:effectLst/>
              <a:latin typeface="+mn-ea"/>
            </a:endParaRPr>
          </a:p>
          <a:p>
            <a:pPr marL="800100" lvl="1" indent="-342900" algn="just">
              <a:lnSpc>
                <a:spcPct val="150000"/>
              </a:lnSpc>
              <a:buFont typeface="Arial" panose="020B0604020202020204" pitchFamily="34" charset="0"/>
              <a:buChar char="•"/>
            </a:pPr>
            <a:r>
              <a:rPr lang="zh-CN" altLang="en-US" sz="2400" b="0" i="0" u="none" strike="noStrike" dirty="0">
                <a:effectLst/>
                <a:latin typeface="+mn-ea"/>
              </a:rPr>
              <a:t>不用再开</a:t>
            </a:r>
            <a:r>
              <a:rPr lang="en-US" altLang="zh-CN" sz="2400" b="0" i="0" u="none" strike="noStrike" dirty="0">
                <a:effectLst/>
                <a:latin typeface="+mn-ea"/>
              </a:rPr>
              <a:t>"</a:t>
            </a:r>
            <a:r>
              <a:rPr lang="zh-CN" altLang="en-US" sz="2400" b="0" i="0" u="none" strike="noStrike" dirty="0">
                <a:effectLst/>
                <a:latin typeface="+mn-ea"/>
              </a:rPr>
              <a:t>跨部门协调会</a:t>
            </a:r>
            <a:r>
              <a:rPr lang="en-US" altLang="zh-CN" sz="2400" b="0" i="0" u="none" strike="noStrike" dirty="0">
                <a:effectLst/>
                <a:latin typeface="+mn-ea"/>
              </a:rPr>
              <a:t>"</a:t>
            </a:r>
            <a:r>
              <a:rPr lang="zh-CN" altLang="en-US" sz="2400" b="0" i="0" u="none" strike="noStrike" dirty="0">
                <a:effectLst/>
                <a:latin typeface="+mn-ea"/>
              </a:rPr>
              <a:t>，</a:t>
            </a:r>
            <a:r>
              <a:rPr lang="en-US" altLang="zh-CN" sz="2400" b="0" i="0" u="none" strike="noStrike" dirty="0">
                <a:effectLst/>
                <a:latin typeface="+mn-ea"/>
              </a:rPr>
              <a:t>AI</a:t>
            </a:r>
            <a:r>
              <a:rPr lang="zh-CN" altLang="en-US" sz="2400" b="0" i="0" u="none" strike="noStrike" dirty="0">
                <a:effectLst/>
                <a:latin typeface="+mn-ea"/>
              </a:rPr>
              <a:t>自动帮你对接所有人</a:t>
            </a:r>
            <a:endParaRPr lang="zh-CN" altLang="en-US" sz="2400" b="0" i="0" u="none" strike="noStrike" dirty="0">
              <a:effectLst/>
              <a:latin typeface="+mn-ea"/>
            </a:endParaRPr>
          </a:p>
          <a:p>
            <a:pPr marL="800100" lvl="1" indent="-342900" algn="just">
              <a:lnSpc>
                <a:spcPct val="150000"/>
              </a:lnSpc>
              <a:buFont typeface="Arial" panose="020B0604020202020204" pitchFamily="34" charset="0"/>
              <a:buChar char="•"/>
            </a:pPr>
            <a:r>
              <a:rPr lang="zh-CN" altLang="en-US" sz="2400" b="0" i="0" u="none" strike="noStrike" dirty="0">
                <a:effectLst/>
                <a:latin typeface="+mn-ea"/>
              </a:rPr>
              <a:t>不用重复解释自己的工作，系统比你老板还懂你</a:t>
            </a:r>
            <a:endParaRPr lang="zh-CN" altLang="en-US" sz="2400" b="0" i="0" u="none" strike="noStrike" dirty="0">
              <a:effectLst/>
              <a:latin typeface="+mn-ea"/>
            </a:endParaRPr>
          </a:p>
          <a:p>
            <a:pPr marL="800100" lvl="1" indent="-342900" algn="just">
              <a:lnSpc>
                <a:spcPct val="150000"/>
              </a:lnSpc>
              <a:buFont typeface="Arial" panose="020B0604020202020204" pitchFamily="34" charset="0"/>
              <a:buChar char="•"/>
            </a:pPr>
            <a:r>
              <a:rPr lang="zh-CN" altLang="en-US" sz="2400" b="0" i="0" u="none" strike="noStrike" dirty="0">
                <a:effectLst/>
                <a:latin typeface="+mn-ea"/>
              </a:rPr>
              <a:t>你的价值不再取决于</a:t>
            </a:r>
            <a:r>
              <a:rPr lang="en-US" altLang="zh-CN" sz="2400" b="0" i="0" u="none" strike="noStrike" dirty="0">
                <a:effectLst/>
                <a:latin typeface="+mn-ea"/>
              </a:rPr>
              <a:t>"</a:t>
            </a:r>
            <a:r>
              <a:rPr lang="zh-CN" altLang="en-US" sz="2400" b="0" i="0" u="none" strike="noStrike" dirty="0">
                <a:effectLst/>
                <a:latin typeface="+mn-ea"/>
              </a:rPr>
              <a:t>你在哪个部门</a:t>
            </a:r>
            <a:r>
              <a:rPr lang="en-US" altLang="zh-CN" sz="2400" b="0" i="0" u="none" strike="noStrike" dirty="0">
                <a:effectLst/>
                <a:latin typeface="+mn-ea"/>
              </a:rPr>
              <a:t>"</a:t>
            </a:r>
            <a:r>
              <a:rPr lang="zh-CN" altLang="en-US" sz="2400" b="0" i="0" u="none" strike="noStrike" dirty="0">
                <a:effectLst/>
                <a:latin typeface="+mn-ea"/>
              </a:rPr>
              <a:t>，而是</a:t>
            </a:r>
            <a:r>
              <a:rPr lang="en-US" altLang="zh-CN" sz="2400" b="0" i="0" u="none" strike="noStrike" dirty="0">
                <a:effectLst/>
                <a:latin typeface="+mn-ea"/>
              </a:rPr>
              <a:t>"</a:t>
            </a:r>
            <a:r>
              <a:rPr lang="zh-CN" altLang="en-US" sz="2400" b="0" i="0" u="none" strike="noStrike" dirty="0">
                <a:effectLst/>
                <a:latin typeface="+mn-ea"/>
              </a:rPr>
              <a:t>你能解决什么问题</a:t>
            </a:r>
            <a:r>
              <a:rPr lang="en-US" altLang="zh-CN" sz="2400" b="0" i="0" u="none" strike="noStrike" dirty="0">
                <a:effectLst/>
                <a:latin typeface="+mn-ea"/>
              </a:rPr>
              <a:t>"</a:t>
            </a:r>
            <a:endParaRPr lang="en-US" altLang="zh-CN" sz="2400" b="0" i="0" u="none" strike="noStrike" dirty="0">
              <a:effectLst/>
              <a:latin typeface="+mn-ea"/>
            </a:endParaRPr>
          </a:p>
          <a:p>
            <a:pPr algn="just">
              <a:lnSpc>
                <a:spcPct val="150000"/>
              </a:lnSpc>
            </a:pPr>
            <a:r>
              <a:rPr lang="zh-CN" altLang="en-US" sz="2400" b="0" i="0" u="none" strike="noStrike" dirty="0">
                <a:effectLst/>
                <a:latin typeface="+mn-ea"/>
              </a:rPr>
              <a:t>未来的公司，会像一个</a:t>
            </a:r>
            <a:r>
              <a:rPr lang="en-US" altLang="zh-CN" sz="2400" b="0" i="0" u="none" strike="noStrike" dirty="0">
                <a:effectLst/>
                <a:latin typeface="+mn-ea"/>
              </a:rPr>
              <a:t>"</a:t>
            </a:r>
            <a:r>
              <a:rPr lang="zh-CN" altLang="en-US" sz="2400" b="0" i="0" u="none" strike="noStrike" dirty="0">
                <a:effectLst/>
                <a:latin typeface="+mn-ea"/>
              </a:rPr>
              <a:t>活的有机体</a:t>
            </a:r>
            <a:r>
              <a:rPr lang="en-US" altLang="zh-CN" sz="2400" b="0" i="0" u="none" strike="noStrike" dirty="0">
                <a:effectLst/>
                <a:latin typeface="+mn-ea"/>
              </a:rPr>
              <a:t>"</a:t>
            </a:r>
            <a:r>
              <a:rPr lang="zh-CN" altLang="en-US" sz="2400" b="0" i="0" u="none" strike="noStrike" dirty="0">
                <a:effectLst/>
                <a:latin typeface="+mn-ea"/>
              </a:rPr>
              <a:t>，能感知需求、自动调整、持续进化。部门墙会慢慢消失，但人与人之间的协作会变得更有生命力！</a:t>
            </a:r>
            <a:endParaRPr lang="zh-CN" altLang="en-US" sz="2400" b="0" i="0" u="none" strike="noStrike" dirty="0">
              <a:effectLst/>
              <a:latin typeface="+mn-ea"/>
            </a:endParaRPr>
          </a:p>
          <a:p>
            <a:pPr algn="just">
              <a:lnSpc>
                <a:spcPct val="150000"/>
              </a:lnSpc>
            </a:pPr>
            <a:r>
              <a:rPr lang="zh-CN" altLang="en-US" sz="2400" b="0" i="0" u="none" strike="noStrike" dirty="0">
                <a:effectLst/>
                <a:latin typeface="+mn-ea"/>
              </a:rPr>
              <a:t>所以，下次再抱怨跨部门协作难时，不妨想想：如果</a:t>
            </a:r>
            <a:r>
              <a:rPr lang="en-US" altLang="zh-CN" sz="2400" b="0" i="0" u="none" strike="noStrike" dirty="0">
                <a:effectLst/>
                <a:latin typeface="+mn-ea"/>
              </a:rPr>
              <a:t>AI</a:t>
            </a:r>
            <a:r>
              <a:rPr lang="zh-CN" altLang="en-US" sz="2400" b="0" i="0" u="none" strike="noStrike" dirty="0">
                <a:effectLst/>
                <a:latin typeface="+mn-ea"/>
              </a:rPr>
              <a:t>来做，会怎么拆这堵墙？</a:t>
            </a:r>
            <a:endParaRPr lang="zh-CN" altLang="en-US" sz="2400" b="0" i="0" u="none" strike="noStrike" dirty="0">
              <a:effectLst/>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5" name="矩形: 圆角 4"/>
          <p:cNvSpPr/>
          <p:nvPr/>
        </p:nvSpPr>
        <p:spPr>
          <a:xfrm>
            <a:off x="1977830" y="3251533"/>
            <a:ext cx="584199" cy="1675046"/>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a:t>
            </a:r>
            <a:endParaRPr lang="zh-CN" altLang="en-US" b="1" dirty="0"/>
          </a:p>
        </p:txBody>
      </p:sp>
      <p:sp>
        <p:nvSpPr>
          <p:cNvPr id="7" name="矩形 6"/>
          <p:cNvSpPr/>
          <p:nvPr/>
        </p:nvSpPr>
        <p:spPr>
          <a:xfrm>
            <a:off x="4213420" y="2116994"/>
            <a:ext cx="3765160"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一、扁平化管理与去中心化</a:t>
            </a:r>
            <a:endParaRPr lang="zh-CN" altLang="en-US" b="1" dirty="0"/>
          </a:p>
        </p:txBody>
      </p:sp>
      <p:sp>
        <p:nvSpPr>
          <p:cNvPr id="10" name="矩形 9"/>
          <p:cNvSpPr/>
          <p:nvPr/>
        </p:nvSpPr>
        <p:spPr>
          <a:xfrm>
            <a:off x="4213420" y="5467088"/>
            <a:ext cx="3765160"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三、组织灵活性与韧性的提升</a:t>
            </a:r>
            <a:endParaRPr lang="zh-CN" altLang="en-US" b="1" dirty="0"/>
          </a:p>
        </p:txBody>
      </p:sp>
      <p:sp>
        <p:nvSpPr>
          <p:cNvPr id="11" name="矩形: 圆角 10"/>
          <p:cNvSpPr/>
          <p:nvPr/>
        </p:nvSpPr>
        <p:spPr>
          <a:xfrm>
            <a:off x="9679927" y="2742857"/>
            <a:ext cx="641104" cy="2692399"/>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企业组织结构变革</a:t>
            </a:r>
            <a:endParaRPr lang="zh-CN" altLang="en-US" b="1" dirty="0"/>
          </a:p>
        </p:txBody>
      </p:sp>
      <p:cxnSp>
        <p:nvCxnSpPr>
          <p:cNvPr id="3" name="连接符: 肘形 2"/>
          <p:cNvCxnSpPr>
            <a:stCxn id="5" idx="3"/>
            <a:endCxn id="7" idx="1"/>
          </p:cNvCxnSpPr>
          <p:nvPr/>
        </p:nvCxnSpPr>
        <p:spPr>
          <a:xfrm flipV="1">
            <a:off x="2562029" y="2414010"/>
            <a:ext cx="1651391" cy="167504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连接符: 肘形 14"/>
          <p:cNvCxnSpPr>
            <a:stCxn id="5" idx="3"/>
            <a:endCxn id="10" idx="1"/>
          </p:cNvCxnSpPr>
          <p:nvPr/>
        </p:nvCxnSpPr>
        <p:spPr>
          <a:xfrm>
            <a:off x="2562029" y="4089056"/>
            <a:ext cx="1651391" cy="167504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连接符: 肘形 16"/>
          <p:cNvCxnSpPr>
            <a:endCxn id="11" idx="1"/>
          </p:cNvCxnSpPr>
          <p:nvPr/>
        </p:nvCxnSpPr>
        <p:spPr>
          <a:xfrm>
            <a:off x="7978580" y="2542078"/>
            <a:ext cx="1701347" cy="154697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连接符: 肘形 21"/>
          <p:cNvCxnSpPr>
            <a:stCxn id="10" idx="3"/>
            <a:endCxn id="11" idx="1"/>
          </p:cNvCxnSpPr>
          <p:nvPr/>
        </p:nvCxnSpPr>
        <p:spPr>
          <a:xfrm flipV="1">
            <a:off x="7978580" y="4089057"/>
            <a:ext cx="1701347" cy="167504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矩形 54"/>
          <p:cNvSpPr/>
          <p:nvPr/>
        </p:nvSpPr>
        <p:spPr>
          <a:xfrm>
            <a:off x="4213420" y="3796201"/>
            <a:ext cx="3765160"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二、跨部门协作与团队动态</a:t>
            </a:r>
            <a:endParaRPr lang="zh-CN" altLang="en-US" b="1" dirty="0"/>
          </a:p>
        </p:txBody>
      </p:sp>
      <p:cxnSp>
        <p:nvCxnSpPr>
          <p:cNvPr id="57" name="直接箭头连接符 56"/>
          <p:cNvCxnSpPr>
            <a:stCxn id="5" idx="3"/>
            <a:endCxn id="55" idx="1"/>
          </p:cNvCxnSpPr>
          <p:nvPr/>
        </p:nvCxnSpPr>
        <p:spPr>
          <a:xfrm>
            <a:off x="2562029" y="4089056"/>
            <a:ext cx="1651391" cy="41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直接箭头连接符 60"/>
          <p:cNvCxnSpPr>
            <a:stCxn id="55" idx="3"/>
            <a:endCxn id="11" idx="1"/>
          </p:cNvCxnSpPr>
          <p:nvPr/>
        </p:nvCxnSpPr>
        <p:spPr>
          <a:xfrm flipV="1">
            <a:off x="7978580" y="4089057"/>
            <a:ext cx="1701347" cy="41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文本框 1"/>
          <p:cNvSpPr txBox="1"/>
          <p:nvPr/>
        </p:nvSpPr>
        <p:spPr>
          <a:xfrm>
            <a:off x="824089" y="1151467"/>
            <a:ext cx="6186311" cy="461665"/>
          </a:xfrm>
          <a:prstGeom prst="rect">
            <a:avLst/>
          </a:prstGeom>
          <a:noFill/>
        </p:spPr>
        <p:txBody>
          <a:bodyPr wrap="square" rtlCol="0">
            <a:spAutoFit/>
          </a:bodyPr>
          <a:lstStyle/>
          <a:p>
            <a:r>
              <a:rPr kumimoji="1" lang="en-US" altLang="zh-CN" sz="2400" b="1" dirty="0"/>
              <a:t>AI</a:t>
            </a:r>
            <a:r>
              <a:rPr kumimoji="1" lang="zh-CN" altLang="en-US" sz="2400" b="1" dirty="0"/>
              <a:t>如何赋能企业组织结构的变革？</a:t>
            </a:r>
            <a:endParaRPr kumimoji="1" lang="zh-CN" altLang="en-US" sz="2400" b="1" dirty="0"/>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一、扁平化管理与去中心化</a:t>
            </a:r>
            <a:endParaRPr lang="zh-CN" altLang="en-US" sz="2000" b="1" dirty="0"/>
          </a:p>
        </p:txBody>
      </p:sp>
      <p:sp>
        <p:nvSpPr>
          <p:cNvPr id="5" name="矩形: 圆角 4"/>
          <p:cNvSpPr/>
          <p:nvPr/>
        </p:nvSpPr>
        <p:spPr>
          <a:xfrm>
            <a:off x="3789374" y="1572227"/>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传统层级式组织结构的局限</a:t>
            </a:r>
            <a:endParaRPr lang="zh-CN" altLang="en-US" b="1" dirty="0"/>
          </a:p>
        </p:txBody>
      </p:sp>
      <p:sp>
        <p:nvSpPr>
          <p:cNvPr id="7" name="矩形 6"/>
          <p:cNvSpPr/>
          <p:nvPr/>
        </p:nvSpPr>
        <p:spPr>
          <a:xfrm>
            <a:off x="392615" y="2727252"/>
            <a:ext cx="3259672" cy="2307592"/>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zh-CN" altLang="en-US" b="1" dirty="0"/>
              <a:t>金字塔式结构特征</a:t>
            </a:r>
            <a:endParaRPr lang="en-US" altLang="zh-CN" b="1" dirty="0"/>
          </a:p>
          <a:p>
            <a:pPr marL="285750" indent="-285750" algn="just">
              <a:spcBef>
                <a:spcPts val="600"/>
              </a:spcBef>
              <a:buFont typeface="Wingdings" panose="05000000000000000000" pitchFamily="2" charset="2"/>
              <a:buChar char="u"/>
            </a:pPr>
            <a:r>
              <a:rPr lang="zh-CN" altLang="en-US" dirty="0"/>
              <a:t>高层</a:t>
            </a:r>
            <a:r>
              <a:rPr lang="en-US" altLang="zh-CN" dirty="0"/>
              <a:t>—</a:t>
            </a:r>
            <a:r>
              <a:rPr lang="zh-CN" altLang="en-US" dirty="0"/>
              <a:t>中层</a:t>
            </a:r>
            <a:r>
              <a:rPr lang="en-US" altLang="zh-CN" dirty="0"/>
              <a:t>—</a:t>
            </a:r>
            <a:r>
              <a:rPr lang="zh-CN" altLang="en-US" dirty="0"/>
              <a:t>基层，多层级管理链条</a:t>
            </a:r>
            <a:endParaRPr lang="en-US" altLang="zh-CN" dirty="0"/>
          </a:p>
          <a:p>
            <a:pPr marL="285750" indent="-285750" algn="just">
              <a:spcBef>
                <a:spcPts val="600"/>
              </a:spcBef>
              <a:buFont typeface="Wingdings" panose="05000000000000000000" pitchFamily="2" charset="2"/>
              <a:buChar char="u"/>
            </a:pPr>
            <a:r>
              <a:rPr lang="zh-CN" altLang="en-US" dirty="0"/>
              <a:t>信息传递必须层层上报和下达</a:t>
            </a:r>
            <a:endParaRPr lang="zh-CN" altLang="en-US" dirty="0"/>
          </a:p>
        </p:txBody>
      </p:sp>
      <p:sp>
        <p:nvSpPr>
          <p:cNvPr id="9" name="矩形 8"/>
          <p:cNvSpPr/>
          <p:nvPr/>
        </p:nvSpPr>
        <p:spPr>
          <a:xfrm>
            <a:off x="4495009" y="2727252"/>
            <a:ext cx="3259672" cy="2307592"/>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zh-CN" altLang="en-US" b="1" dirty="0"/>
              <a:t>信息失真与延迟</a:t>
            </a:r>
            <a:endParaRPr lang="en-US" altLang="zh-CN" b="1" dirty="0"/>
          </a:p>
          <a:p>
            <a:pPr marL="285750" indent="-285750" algn="just">
              <a:spcBef>
                <a:spcPts val="600"/>
              </a:spcBef>
              <a:buFont typeface="Wingdings" panose="05000000000000000000" pitchFamily="2" charset="2"/>
              <a:buChar char="u"/>
            </a:pPr>
            <a:r>
              <a:rPr lang="zh-CN" altLang="en-US" dirty="0"/>
              <a:t>基层信息经多层筛选后到达高层，可能出现理解偏差或修改</a:t>
            </a:r>
            <a:endParaRPr lang="en-US" altLang="zh-CN" dirty="0"/>
          </a:p>
          <a:p>
            <a:pPr marL="285750" indent="-285750" algn="just">
              <a:spcBef>
                <a:spcPts val="600"/>
              </a:spcBef>
              <a:buFont typeface="Wingdings" panose="05000000000000000000" pitchFamily="2" charset="2"/>
              <a:buChar char="u"/>
            </a:pPr>
            <a:r>
              <a:rPr lang="zh-CN" altLang="en-US" dirty="0"/>
              <a:t>决策下达需要逐级传递，难以及时响应市场</a:t>
            </a:r>
            <a:endParaRPr lang="zh-CN" altLang="en-US" dirty="0"/>
          </a:p>
        </p:txBody>
      </p:sp>
      <p:sp>
        <p:nvSpPr>
          <p:cNvPr id="10" name="矩形 9"/>
          <p:cNvSpPr/>
          <p:nvPr/>
        </p:nvSpPr>
        <p:spPr>
          <a:xfrm>
            <a:off x="8597403" y="2727252"/>
            <a:ext cx="3259672" cy="2307592"/>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zh-CN" altLang="en-US" b="1" dirty="0"/>
              <a:t>效率与竞争力问题</a:t>
            </a:r>
            <a:endParaRPr lang="en-US" altLang="zh-CN" b="1" dirty="0"/>
          </a:p>
          <a:p>
            <a:pPr marL="285750" indent="-285750" algn="just">
              <a:spcBef>
                <a:spcPts val="600"/>
              </a:spcBef>
              <a:buFont typeface="Wingdings" panose="05000000000000000000" pitchFamily="2" charset="2"/>
              <a:buChar char="u"/>
            </a:pPr>
            <a:r>
              <a:rPr lang="zh-CN" altLang="en-US" dirty="0"/>
              <a:t>决策权力高度集中在高层，基层缺乏自主性</a:t>
            </a:r>
            <a:endParaRPr lang="en-US" altLang="zh-CN" dirty="0"/>
          </a:p>
          <a:p>
            <a:pPr marL="285750" indent="-285750" algn="just">
              <a:spcBef>
                <a:spcPts val="600"/>
              </a:spcBef>
              <a:buFont typeface="Wingdings" panose="05000000000000000000" pitchFamily="2" charset="2"/>
              <a:buChar char="u"/>
            </a:pPr>
            <a:r>
              <a:rPr lang="zh-CN" altLang="en-US" dirty="0"/>
              <a:t>面对突发问题时需等待上级指示，延误时机</a:t>
            </a:r>
            <a:endParaRPr lang="en-US" altLang="zh-CN" dirty="0"/>
          </a:p>
          <a:p>
            <a:pPr marL="285750" indent="-285750" algn="just">
              <a:spcBef>
                <a:spcPts val="600"/>
              </a:spcBef>
              <a:buFont typeface="Wingdings" panose="05000000000000000000" pitchFamily="2" charset="2"/>
              <a:buChar char="u"/>
            </a:pPr>
            <a:r>
              <a:rPr lang="zh-CN" altLang="en-US" dirty="0"/>
              <a:t>激烈市场环境下，企业竞争力下降</a:t>
            </a:r>
            <a:endParaRPr lang="zh-CN" altLang="en-US" dirty="0"/>
          </a:p>
        </p:txBody>
      </p:sp>
      <p:cxnSp>
        <p:nvCxnSpPr>
          <p:cNvPr id="3" name="连接符: 肘形 2"/>
          <p:cNvCxnSpPr>
            <a:stCxn id="5" idx="2"/>
            <a:endCxn id="7" idx="0"/>
          </p:cNvCxnSpPr>
          <p:nvPr/>
        </p:nvCxnSpPr>
        <p:spPr>
          <a:xfrm rot="5400000">
            <a:off x="3759808" y="355865"/>
            <a:ext cx="634030" cy="410874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连接符: 肘形 11"/>
          <p:cNvCxnSpPr>
            <a:stCxn id="5" idx="2"/>
            <a:endCxn id="10" idx="0"/>
          </p:cNvCxnSpPr>
          <p:nvPr/>
        </p:nvCxnSpPr>
        <p:spPr>
          <a:xfrm rot="16200000" flipH="1">
            <a:off x="7862202" y="362215"/>
            <a:ext cx="634030" cy="409604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a:stCxn id="5" idx="2"/>
            <a:endCxn id="9" idx="0"/>
          </p:cNvCxnSpPr>
          <p:nvPr/>
        </p:nvCxnSpPr>
        <p:spPr>
          <a:xfrm flipH="1">
            <a:off x="6124845" y="2093222"/>
            <a:ext cx="6350" cy="6340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文本框 17"/>
          <p:cNvSpPr txBox="1"/>
          <p:nvPr/>
        </p:nvSpPr>
        <p:spPr>
          <a:xfrm>
            <a:off x="765527" y="5345708"/>
            <a:ext cx="10731335" cy="646331"/>
          </a:xfrm>
          <a:prstGeom prst="rect">
            <a:avLst/>
          </a:prstGeom>
          <a:noFill/>
        </p:spPr>
        <p:txBody>
          <a:bodyPr wrap="square" rtlCol="0">
            <a:spAutoFit/>
          </a:bodyPr>
          <a:lstStyle/>
          <a:p>
            <a:pPr algn="just"/>
            <a:r>
              <a:rPr lang="zh-CN" altLang="en-US" b="1" dirty="0"/>
              <a:t>传统层级式组织结构像一座“金字塔”，优点是稳定，但缺点是效率低。信息传递慢、容易失真，高层决策缺乏时效性，基层执行缺乏主动性。在竞争激烈的环境下，这种结构显得笨重而迟缓。</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一、扁平化管理与去中心化</a:t>
            </a:r>
            <a:endParaRPr lang="zh-CN" altLang="en-US" sz="2000" b="1" dirty="0"/>
          </a:p>
        </p:txBody>
      </p:sp>
      <p:sp>
        <p:nvSpPr>
          <p:cNvPr id="13" name="矩形: 圆角 12"/>
          <p:cNvSpPr/>
          <p:nvPr/>
        </p:nvSpPr>
        <p:spPr>
          <a:xfrm>
            <a:off x="921209" y="2965630"/>
            <a:ext cx="641104" cy="918588"/>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spcBef>
                <a:spcPts val="600"/>
              </a:spcBef>
            </a:pPr>
            <a:r>
              <a:rPr lang="en-US" altLang="zh-CN" b="1" dirty="0"/>
              <a:t>AI</a:t>
            </a:r>
            <a:endParaRPr lang="zh-CN" altLang="en-US" b="1" dirty="0"/>
          </a:p>
        </p:txBody>
      </p:sp>
      <p:sp>
        <p:nvSpPr>
          <p:cNvPr id="15" name="矩形: 圆角 14"/>
          <p:cNvSpPr/>
          <p:nvPr/>
        </p:nvSpPr>
        <p:spPr>
          <a:xfrm>
            <a:off x="11041068" y="2423266"/>
            <a:ext cx="641104" cy="2176838"/>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spcBef>
                <a:spcPts val="600"/>
              </a:spcBef>
            </a:pPr>
            <a:r>
              <a:rPr lang="zh-CN" altLang="en-US" b="1" dirty="0"/>
              <a:t>组织优化</a:t>
            </a:r>
            <a:endParaRPr lang="zh-CN" altLang="en-US" b="1" dirty="0"/>
          </a:p>
        </p:txBody>
      </p:sp>
      <p:sp>
        <p:nvSpPr>
          <p:cNvPr id="20" name="矩形 19"/>
          <p:cNvSpPr/>
          <p:nvPr/>
        </p:nvSpPr>
        <p:spPr>
          <a:xfrm>
            <a:off x="2628619" y="1555357"/>
            <a:ext cx="4414444" cy="163587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spcBef>
                <a:spcPts val="600"/>
              </a:spcBef>
            </a:pPr>
            <a:r>
              <a:rPr lang="en-US" altLang="zh-CN" b="1" dirty="0"/>
              <a:t>AI</a:t>
            </a:r>
            <a:r>
              <a:rPr lang="zh-CN" altLang="en-US" b="1" dirty="0"/>
              <a:t>实现信息快速收集与共享</a:t>
            </a:r>
            <a:endParaRPr lang="en-US" altLang="zh-CN" b="1" dirty="0"/>
          </a:p>
          <a:p>
            <a:pPr marL="285750" indent="-285750" algn="just">
              <a:spcBef>
                <a:spcPts val="600"/>
              </a:spcBef>
              <a:buFont typeface="Wingdings" panose="05000000000000000000" pitchFamily="2" charset="2"/>
              <a:buChar char="u"/>
            </a:pPr>
            <a:r>
              <a:rPr lang="zh-CN" altLang="en-US" dirty="0"/>
              <a:t>大数据分析覆盖全流程、全环节</a:t>
            </a:r>
            <a:endParaRPr lang="en-US" altLang="zh-CN" dirty="0"/>
          </a:p>
          <a:p>
            <a:pPr marL="285750" indent="-285750" algn="just">
              <a:spcBef>
                <a:spcPts val="600"/>
              </a:spcBef>
              <a:buFont typeface="Wingdings" panose="05000000000000000000" pitchFamily="2" charset="2"/>
              <a:buChar char="u"/>
            </a:pPr>
            <a:r>
              <a:rPr lang="zh-CN" altLang="en-US" dirty="0"/>
              <a:t>数据实时挖掘与展示 → 各级管理者和员工直接获取信息</a:t>
            </a:r>
            <a:endParaRPr lang="en-US" altLang="zh-CN" dirty="0"/>
          </a:p>
          <a:p>
            <a:pPr marL="285750" indent="-285750" algn="just">
              <a:spcBef>
                <a:spcPts val="600"/>
              </a:spcBef>
              <a:buFont typeface="Wingdings" panose="05000000000000000000" pitchFamily="2" charset="2"/>
              <a:buChar char="u"/>
            </a:pPr>
            <a:r>
              <a:rPr lang="zh-CN" altLang="en-US" dirty="0"/>
              <a:t>减少中间环节，提高透明度与及时性</a:t>
            </a:r>
            <a:endParaRPr lang="zh-CN" altLang="en-US" dirty="0"/>
          </a:p>
        </p:txBody>
      </p:sp>
      <p:sp>
        <p:nvSpPr>
          <p:cNvPr id="22" name="矩形 21"/>
          <p:cNvSpPr/>
          <p:nvPr/>
        </p:nvSpPr>
        <p:spPr>
          <a:xfrm>
            <a:off x="2628618" y="3757534"/>
            <a:ext cx="4414444" cy="170989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spcBef>
                <a:spcPts val="600"/>
              </a:spcBef>
            </a:pPr>
            <a:r>
              <a:rPr lang="en-US" altLang="zh-CN" b="1" dirty="0"/>
              <a:t>AI</a:t>
            </a:r>
            <a:r>
              <a:rPr lang="zh-CN" altLang="en-US" b="1" dirty="0"/>
              <a:t>算法辅助与自动化决策</a:t>
            </a:r>
            <a:endParaRPr lang="en-US" altLang="zh-CN" b="1" dirty="0"/>
          </a:p>
          <a:p>
            <a:pPr marL="285750" indent="-285750" algn="just">
              <a:spcBef>
                <a:spcPts val="600"/>
              </a:spcBef>
              <a:buFont typeface="Wingdings" panose="05000000000000000000" pitchFamily="2" charset="2"/>
              <a:buChar char="u"/>
            </a:pPr>
            <a:r>
              <a:rPr lang="zh-CN" altLang="en-US" dirty="0"/>
              <a:t>机器学习模型预测市场趋势与客户需求</a:t>
            </a:r>
            <a:endParaRPr lang="en-US" altLang="zh-CN" dirty="0"/>
          </a:p>
          <a:p>
            <a:pPr marL="285750" indent="-285750" algn="just">
              <a:spcBef>
                <a:spcPts val="600"/>
              </a:spcBef>
              <a:buFont typeface="Wingdings" panose="05000000000000000000" pitchFamily="2" charset="2"/>
              <a:buChar char="u"/>
            </a:pPr>
            <a:r>
              <a:rPr lang="zh-CN" altLang="en-US" dirty="0"/>
              <a:t>提供决策参考，减少主观判断偏差</a:t>
            </a:r>
            <a:endParaRPr lang="en-US" altLang="zh-CN" dirty="0"/>
          </a:p>
          <a:p>
            <a:pPr marL="285750" indent="-285750" algn="just">
              <a:spcBef>
                <a:spcPts val="600"/>
              </a:spcBef>
              <a:buFont typeface="Wingdings" panose="05000000000000000000" pitchFamily="2" charset="2"/>
              <a:buChar char="u"/>
            </a:pPr>
            <a:r>
              <a:rPr lang="zh-CN" altLang="en-US" dirty="0"/>
              <a:t>在供应链等场景可自动执行：库存监测、采购调整、生产排程</a:t>
            </a:r>
            <a:endParaRPr lang="zh-CN" altLang="en-US" dirty="0"/>
          </a:p>
        </p:txBody>
      </p:sp>
      <p:cxnSp>
        <p:nvCxnSpPr>
          <p:cNvPr id="26" name="连接符: 肘形 25"/>
          <p:cNvCxnSpPr>
            <a:stCxn id="13" idx="3"/>
            <a:endCxn id="20" idx="1"/>
          </p:cNvCxnSpPr>
          <p:nvPr/>
        </p:nvCxnSpPr>
        <p:spPr>
          <a:xfrm flipV="1">
            <a:off x="1562313" y="2373296"/>
            <a:ext cx="1066306" cy="105162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连接符: 肘形 26"/>
          <p:cNvCxnSpPr>
            <a:stCxn id="13" idx="3"/>
            <a:endCxn id="22" idx="1"/>
          </p:cNvCxnSpPr>
          <p:nvPr/>
        </p:nvCxnSpPr>
        <p:spPr>
          <a:xfrm>
            <a:off x="1562313" y="3424924"/>
            <a:ext cx="1066305" cy="118756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矩形 33"/>
          <p:cNvSpPr/>
          <p:nvPr/>
        </p:nvSpPr>
        <p:spPr>
          <a:xfrm>
            <a:off x="7779167" y="2388726"/>
            <a:ext cx="2781795" cy="225697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spcBef>
                <a:spcPts val="600"/>
              </a:spcBef>
            </a:pPr>
            <a:r>
              <a:rPr lang="zh-CN" altLang="en-US" b="1" dirty="0"/>
              <a:t>决策过程的优化</a:t>
            </a:r>
            <a:endParaRPr lang="en-US" altLang="zh-CN" b="1" dirty="0"/>
          </a:p>
          <a:p>
            <a:pPr marL="285750" indent="-285750" algn="just">
              <a:spcBef>
                <a:spcPts val="600"/>
              </a:spcBef>
              <a:buFont typeface="Wingdings" panose="05000000000000000000" pitchFamily="2" charset="2"/>
              <a:buChar char="u"/>
            </a:pPr>
            <a:r>
              <a:rPr lang="zh-CN" altLang="en-US" dirty="0"/>
              <a:t>从“经验判断”走向“数据驱动”</a:t>
            </a:r>
            <a:endParaRPr lang="en-US" altLang="zh-CN" dirty="0"/>
          </a:p>
          <a:p>
            <a:pPr marL="285750" indent="-285750" algn="just">
              <a:spcBef>
                <a:spcPts val="600"/>
              </a:spcBef>
              <a:buFont typeface="Wingdings" panose="05000000000000000000" pitchFamily="2" charset="2"/>
              <a:buChar char="u"/>
            </a:pPr>
            <a:r>
              <a:rPr lang="zh-CN" altLang="en-US" dirty="0"/>
              <a:t>决策更科学、更高效</a:t>
            </a:r>
            <a:endParaRPr lang="en-US" altLang="zh-CN" dirty="0"/>
          </a:p>
          <a:p>
            <a:pPr marL="285750" indent="-285750" algn="just">
              <a:spcBef>
                <a:spcPts val="600"/>
              </a:spcBef>
              <a:buFont typeface="Wingdings" panose="05000000000000000000" pitchFamily="2" charset="2"/>
              <a:buChar char="u"/>
            </a:pPr>
            <a:r>
              <a:rPr lang="zh-CN" altLang="en-US" dirty="0"/>
              <a:t>为分散化决策提供技术支撑</a:t>
            </a:r>
            <a:endParaRPr lang="zh-CN" altLang="en-US" dirty="0"/>
          </a:p>
        </p:txBody>
      </p:sp>
      <p:cxnSp>
        <p:nvCxnSpPr>
          <p:cNvPr id="37" name="连接符: 肘形 36"/>
          <p:cNvCxnSpPr>
            <a:stCxn id="20" idx="3"/>
            <a:endCxn id="34" idx="1"/>
          </p:cNvCxnSpPr>
          <p:nvPr/>
        </p:nvCxnSpPr>
        <p:spPr>
          <a:xfrm>
            <a:off x="7043063" y="2373296"/>
            <a:ext cx="736104" cy="114391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连接符: 肘形 40"/>
          <p:cNvCxnSpPr>
            <a:stCxn id="22" idx="3"/>
            <a:endCxn id="34" idx="1"/>
          </p:cNvCxnSpPr>
          <p:nvPr/>
        </p:nvCxnSpPr>
        <p:spPr>
          <a:xfrm flipV="1">
            <a:off x="7043062" y="3517212"/>
            <a:ext cx="736105" cy="109527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直接箭头连接符 42"/>
          <p:cNvCxnSpPr>
            <a:stCxn id="34" idx="3"/>
            <a:endCxn id="15" idx="1"/>
          </p:cNvCxnSpPr>
          <p:nvPr/>
        </p:nvCxnSpPr>
        <p:spPr>
          <a:xfrm flipV="1">
            <a:off x="10560962" y="3511685"/>
            <a:ext cx="480106" cy="55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文本框 46"/>
          <p:cNvSpPr txBox="1"/>
          <p:nvPr/>
        </p:nvSpPr>
        <p:spPr>
          <a:xfrm>
            <a:off x="654091" y="5654472"/>
            <a:ext cx="10883818" cy="646331"/>
          </a:xfrm>
          <a:prstGeom prst="rect">
            <a:avLst/>
          </a:prstGeom>
          <a:noFill/>
        </p:spPr>
        <p:txBody>
          <a:bodyPr wrap="square" rtlCol="0">
            <a:spAutoFit/>
          </a:bodyPr>
          <a:lstStyle/>
          <a:p>
            <a:pPr algn="just"/>
            <a:r>
              <a:rPr lang="en-US" altLang="zh-CN" b="1" dirty="0"/>
              <a:t>AI</a:t>
            </a:r>
            <a:r>
              <a:rPr lang="zh-CN" altLang="en-US" b="1" dirty="0"/>
              <a:t>技术像是“组织的神经系统”，让数据在企业内部自由流动。信息不再需要层层上报，而是可以直达相关人员。算法的加入，不仅辅助管理者，也能在特定场景中直接做出自动化决策，从而加快企业响应速度。</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2" grpId="0" animBg="1"/>
      <p:bldP spid="34" grpId="0" animBg="1"/>
      <p:bldP spid="4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一、扁平化管理与去中心化</a:t>
            </a:r>
            <a:endParaRPr lang="zh-CN" altLang="en-US" sz="2000" b="1" dirty="0"/>
          </a:p>
        </p:txBody>
      </p:sp>
      <p:sp>
        <p:nvSpPr>
          <p:cNvPr id="48" name="矩形: 圆角 47"/>
          <p:cNvSpPr/>
          <p:nvPr/>
        </p:nvSpPr>
        <p:spPr>
          <a:xfrm>
            <a:off x="4199467" y="1502377"/>
            <a:ext cx="3793066"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扁平化与去中心化的实现路径</a:t>
            </a:r>
            <a:endParaRPr lang="zh-CN" altLang="en-US" b="1" dirty="0"/>
          </a:p>
        </p:txBody>
      </p:sp>
      <p:sp>
        <p:nvSpPr>
          <p:cNvPr id="49" name="矩形 48"/>
          <p:cNvSpPr/>
          <p:nvPr/>
        </p:nvSpPr>
        <p:spPr>
          <a:xfrm>
            <a:off x="696912" y="2511906"/>
            <a:ext cx="5169728" cy="126054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扁平化管理</a:t>
            </a:r>
            <a:endParaRPr lang="en-US" altLang="zh-CN" b="1" dirty="0"/>
          </a:p>
          <a:p>
            <a:pPr marL="285750" indent="-285750" algn="just">
              <a:buFont typeface="Wingdings" panose="05000000000000000000" pitchFamily="2" charset="2"/>
              <a:buChar char="u"/>
            </a:pPr>
            <a:r>
              <a:rPr lang="zh-CN" altLang="en-US" dirty="0"/>
              <a:t>减少管理层级，缩短决策链条</a:t>
            </a:r>
            <a:endParaRPr lang="en-US" altLang="zh-CN" dirty="0"/>
          </a:p>
          <a:p>
            <a:pPr marL="285750" indent="-285750" algn="just">
              <a:buFont typeface="Wingdings" panose="05000000000000000000" pitchFamily="2" charset="2"/>
              <a:buChar char="u"/>
            </a:pPr>
            <a:r>
              <a:rPr lang="zh-CN" altLang="en-US" dirty="0"/>
              <a:t>决策层与执行层更紧密 → 信息传递直接、快速</a:t>
            </a:r>
            <a:endParaRPr lang="en-US" altLang="zh-CN" dirty="0"/>
          </a:p>
          <a:p>
            <a:pPr marL="285750" indent="-285750" algn="just">
              <a:buFont typeface="Wingdings" panose="05000000000000000000" pitchFamily="2" charset="2"/>
              <a:buChar char="u"/>
            </a:pPr>
            <a:r>
              <a:rPr lang="zh-CN" altLang="en-US" dirty="0"/>
              <a:t>提升企业灵活性与市场响应能力</a:t>
            </a:r>
            <a:endParaRPr lang="zh-CN" altLang="en-US" dirty="0"/>
          </a:p>
        </p:txBody>
      </p:sp>
      <p:sp>
        <p:nvSpPr>
          <p:cNvPr id="50" name="矩形 49"/>
          <p:cNvSpPr/>
          <p:nvPr/>
        </p:nvSpPr>
        <p:spPr>
          <a:xfrm>
            <a:off x="6380420" y="2511906"/>
            <a:ext cx="5169728" cy="126054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去中心化趋势</a:t>
            </a:r>
            <a:endParaRPr lang="en-US" altLang="zh-CN" b="1" dirty="0"/>
          </a:p>
          <a:p>
            <a:pPr marL="285750" indent="-285750" algn="just">
              <a:buFont typeface="Wingdings" panose="05000000000000000000" pitchFamily="2" charset="2"/>
              <a:buChar char="u"/>
            </a:pPr>
            <a:r>
              <a:rPr lang="zh-CN" altLang="en-US" dirty="0"/>
              <a:t>决策权下放至团队或个人</a:t>
            </a:r>
            <a:endParaRPr lang="en-US" altLang="zh-CN" dirty="0"/>
          </a:p>
          <a:p>
            <a:pPr marL="285750" indent="-285750" algn="just">
              <a:buFont typeface="Wingdings" panose="05000000000000000000" pitchFamily="2" charset="2"/>
              <a:buChar char="u"/>
            </a:pPr>
            <a:r>
              <a:rPr lang="zh-CN" altLang="en-US" dirty="0"/>
              <a:t>基层员工可根据实际情况快速决策</a:t>
            </a:r>
            <a:endParaRPr lang="en-US" altLang="zh-CN" dirty="0"/>
          </a:p>
          <a:p>
            <a:pPr marL="285750" indent="-285750" algn="just">
              <a:buFont typeface="Wingdings" panose="05000000000000000000" pitchFamily="2" charset="2"/>
              <a:buChar char="u"/>
            </a:pPr>
            <a:r>
              <a:rPr lang="zh-CN" altLang="en-US" dirty="0"/>
              <a:t>发挥主观能动性与创造力</a:t>
            </a:r>
            <a:endParaRPr lang="zh-CN" altLang="en-US" dirty="0"/>
          </a:p>
        </p:txBody>
      </p:sp>
      <p:sp>
        <p:nvSpPr>
          <p:cNvPr id="51" name="矩形 50"/>
          <p:cNvSpPr/>
          <p:nvPr/>
        </p:nvSpPr>
        <p:spPr>
          <a:xfrm>
            <a:off x="3349418" y="4392576"/>
            <a:ext cx="5493164" cy="126054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AI</a:t>
            </a:r>
            <a:r>
              <a:rPr lang="zh-CN" altLang="en-US" b="1" dirty="0"/>
              <a:t>的支持作用</a:t>
            </a:r>
            <a:endParaRPr lang="en-US" altLang="zh-CN" b="1" dirty="0"/>
          </a:p>
          <a:p>
            <a:pPr marL="285750" indent="-285750" algn="just">
              <a:buFont typeface="Wingdings" panose="05000000000000000000" pitchFamily="2" charset="2"/>
              <a:buChar char="u"/>
            </a:pPr>
            <a:r>
              <a:rPr lang="zh-CN" altLang="en-US" dirty="0"/>
              <a:t>数据透明化与共享，保证基层决策的科学性</a:t>
            </a:r>
            <a:endParaRPr lang="en-US" altLang="zh-CN" dirty="0"/>
          </a:p>
          <a:p>
            <a:pPr marL="285750" indent="-285750" algn="just">
              <a:buFont typeface="Wingdings" panose="05000000000000000000" pitchFamily="2" charset="2"/>
              <a:buChar char="u"/>
            </a:pPr>
            <a:r>
              <a:rPr lang="zh-CN" altLang="en-US" dirty="0"/>
              <a:t>算法预测和自动化工具，降低基层自主决策风险</a:t>
            </a:r>
            <a:endParaRPr lang="en-US" altLang="zh-CN" dirty="0"/>
          </a:p>
          <a:p>
            <a:pPr marL="285750" indent="-285750" algn="just">
              <a:buFont typeface="Wingdings" panose="05000000000000000000" pitchFamily="2" charset="2"/>
              <a:buChar char="u"/>
            </a:pPr>
            <a:r>
              <a:rPr lang="zh-CN" altLang="en-US" dirty="0"/>
              <a:t>形成“高层战略 </a:t>
            </a:r>
            <a:r>
              <a:rPr lang="en-US" altLang="zh-CN" dirty="0"/>
              <a:t>+ </a:t>
            </a:r>
            <a:r>
              <a:rPr lang="zh-CN" altLang="en-US" dirty="0"/>
              <a:t>基层灵活”的新型组织模式</a:t>
            </a:r>
            <a:endParaRPr lang="zh-CN" altLang="en-US" dirty="0"/>
          </a:p>
        </p:txBody>
      </p:sp>
      <p:cxnSp>
        <p:nvCxnSpPr>
          <p:cNvPr id="53" name="连接符: 肘形 52"/>
          <p:cNvCxnSpPr>
            <a:stCxn id="48" idx="2"/>
            <a:endCxn id="49" idx="0"/>
          </p:cNvCxnSpPr>
          <p:nvPr/>
        </p:nvCxnSpPr>
        <p:spPr>
          <a:xfrm rot="5400000">
            <a:off x="4444621" y="860527"/>
            <a:ext cx="488534" cy="281422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连接符: 肘形 54"/>
          <p:cNvCxnSpPr>
            <a:stCxn id="48" idx="2"/>
            <a:endCxn id="50" idx="0"/>
          </p:cNvCxnSpPr>
          <p:nvPr/>
        </p:nvCxnSpPr>
        <p:spPr>
          <a:xfrm rot="16200000" flipH="1">
            <a:off x="7286375" y="832997"/>
            <a:ext cx="488534" cy="286928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连接符: 肘形 56"/>
          <p:cNvCxnSpPr>
            <a:stCxn id="51" idx="0"/>
            <a:endCxn id="49" idx="2"/>
          </p:cNvCxnSpPr>
          <p:nvPr/>
        </p:nvCxnSpPr>
        <p:spPr>
          <a:xfrm rot="16200000" flipV="1">
            <a:off x="4378827" y="2675403"/>
            <a:ext cx="620122" cy="281422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连接符: 肘形 58"/>
          <p:cNvCxnSpPr>
            <a:stCxn id="51" idx="0"/>
            <a:endCxn id="50" idx="2"/>
          </p:cNvCxnSpPr>
          <p:nvPr/>
        </p:nvCxnSpPr>
        <p:spPr>
          <a:xfrm rot="5400000" flipH="1" flipV="1">
            <a:off x="7220581" y="2647873"/>
            <a:ext cx="620122" cy="286928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文本框 59"/>
          <p:cNvSpPr txBox="1"/>
          <p:nvPr/>
        </p:nvSpPr>
        <p:spPr>
          <a:xfrm>
            <a:off x="730332" y="5806908"/>
            <a:ext cx="10731335" cy="646331"/>
          </a:xfrm>
          <a:prstGeom prst="rect">
            <a:avLst/>
          </a:prstGeom>
          <a:noFill/>
        </p:spPr>
        <p:txBody>
          <a:bodyPr wrap="square" rtlCol="0">
            <a:spAutoFit/>
          </a:bodyPr>
          <a:lstStyle/>
          <a:p>
            <a:pPr algn="just"/>
            <a:r>
              <a:rPr lang="en-US" altLang="zh-CN" b="1" dirty="0"/>
              <a:t>AI</a:t>
            </a:r>
            <a:r>
              <a:rPr lang="zh-CN" altLang="en-US" b="1" dirty="0"/>
              <a:t>让企业有条件实现组织变革：高层不再需要事无巨细地决策，而是通过数据和算法为基层赋能。基层拥有更大的自主性，企业也因此更加灵活高效。这种趋势就是扁平化与去中心化的本质体现。</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6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二、跨部门协作与团队动态</a:t>
            </a:r>
            <a:endParaRPr lang="zh-CN" altLang="en-US" sz="2000" b="1" dirty="0"/>
          </a:p>
        </p:txBody>
      </p:sp>
      <p:sp>
        <p:nvSpPr>
          <p:cNvPr id="5" name="矩形: 圆角 4"/>
          <p:cNvSpPr/>
          <p:nvPr/>
        </p:nvSpPr>
        <p:spPr>
          <a:xfrm>
            <a:off x="3690679" y="1529356"/>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传统企业跨部门协作的困境</a:t>
            </a:r>
            <a:endParaRPr lang="zh-CN" altLang="en-US" b="1" dirty="0"/>
          </a:p>
        </p:txBody>
      </p:sp>
      <p:sp>
        <p:nvSpPr>
          <p:cNvPr id="7" name="矩形 6"/>
          <p:cNvSpPr/>
          <p:nvPr/>
        </p:nvSpPr>
        <p:spPr>
          <a:xfrm>
            <a:off x="595815" y="2649500"/>
            <a:ext cx="3259672" cy="1814549"/>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1. </a:t>
            </a:r>
            <a:r>
              <a:rPr lang="zh-CN" altLang="en-US" b="1" dirty="0"/>
              <a:t>沟通障碍</a:t>
            </a:r>
            <a:endParaRPr lang="en-US" altLang="zh-CN" b="1" dirty="0"/>
          </a:p>
          <a:p>
            <a:pPr marL="285750" indent="-285750" algn="just">
              <a:lnSpc>
                <a:spcPct val="150000"/>
              </a:lnSpc>
              <a:buFont typeface="Wingdings" panose="05000000000000000000" pitchFamily="2" charset="2"/>
              <a:buChar char="u"/>
            </a:pPr>
            <a:r>
              <a:rPr lang="zh-CN" altLang="en-US" dirty="0"/>
              <a:t>研发：注重技术与功能</a:t>
            </a:r>
            <a:endParaRPr lang="en-US" altLang="zh-CN" dirty="0"/>
          </a:p>
          <a:p>
            <a:pPr marL="285750" indent="-285750" algn="just">
              <a:lnSpc>
                <a:spcPct val="150000"/>
              </a:lnSpc>
              <a:buFont typeface="Wingdings" panose="05000000000000000000" pitchFamily="2" charset="2"/>
              <a:buChar char="u"/>
            </a:pPr>
            <a:r>
              <a:rPr lang="zh-CN" altLang="en-US" dirty="0"/>
              <a:t>市场：关注需求与反馈</a:t>
            </a:r>
            <a:endParaRPr lang="en-US" altLang="zh-CN" dirty="0"/>
          </a:p>
          <a:p>
            <a:pPr marL="285750" indent="-285750" algn="just">
              <a:lnSpc>
                <a:spcPct val="150000"/>
              </a:lnSpc>
              <a:buFont typeface="Wingdings" panose="05000000000000000000" pitchFamily="2" charset="2"/>
              <a:buChar char="u"/>
            </a:pPr>
            <a:r>
              <a:rPr lang="zh-CN" altLang="en-US" dirty="0"/>
              <a:t>→信息交流不畅、误解频发</a:t>
            </a:r>
            <a:endParaRPr lang="zh-CN" altLang="en-US" dirty="0"/>
          </a:p>
        </p:txBody>
      </p:sp>
      <p:sp>
        <p:nvSpPr>
          <p:cNvPr id="9" name="矩形 8"/>
          <p:cNvSpPr/>
          <p:nvPr/>
        </p:nvSpPr>
        <p:spPr>
          <a:xfrm>
            <a:off x="4405815" y="2649500"/>
            <a:ext cx="3259672" cy="1814549"/>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2. </a:t>
            </a:r>
            <a:r>
              <a:rPr lang="zh-CN" altLang="en-US" b="1" dirty="0"/>
              <a:t>目标一致性偏差</a:t>
            </a:r>
            <a:endParaRPr lang="en-US" altLang="zh-CN" dirty="0"/>
          </a:p>
          <a:p>
            <a:pPr marL="285750" indent="-285750" algn="just">
              <a:lnSpc>
                <a:spcPct val="150000"/>
              </a:lnSpc>
              <a:buFont typeface="Wingdings" panose="05000000000000000000" pitchFamily="2" charset="2"/>
              <a:buChar char="u"/>
            </a:pPr>
            <a:r>
              <a:rPr lang="zh-CN" altLang="en-US" dirty="0"/>
              <a:t>部门 </a:t>
            </a:r>
            <a:r>
              <a:rPr lang="en-US" altLang="zh-CN" dirty="0"/>
              <a:t>KPI </a:t>
            </a:r>
            <a:r>
              <a:rPr lang="zh-CN" altLang="en-US" dirty="0"/>
              <a:t>导向 → 各自为政</a:t>
            </a:r>
            <a:endParaRPr lang="en-US" altLang="zh-CN" dirty="0"/>
          </a:p>
          <a:p>
            <a:pPr marL="285750" indent="-285750" algn="just">
              <a:lnSpc>
                <a:spcPct val="150000"/>
              </a:lnSpc>
              <a:buFont typeface="Wingdings" panose="05000000000000000000" pitchFamily="2" charset="2"/>
              <a:buChar char="u"/>
            </a:pPr>
            <a:r>
              <a:rPr lang="zh-CN" altLang="en-US" dirty="0"/>
              <a:t>例：销售过度承诺交付，生产无法满足</a:t>
            </a:r>
            <a:endParaRPr lang="zh-CN" altLang="en-US" dirty="0"/>
          </a:p>
        </p:txBody>
      </p:sp>
      <p:sp>
        <p:nvSpPr>
          <p:cNvPr id="10" name="矩形 9"/>
          <p:cNvSpPr/>
          <p:nvPr/>
        </p:nvSpPr>
        <p:spPr>
          <a:xfrm>
            <a:off x="8215815" y="2649500"/>
            <a:ext cx="3259672" cy="1814549"/>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3. </a:t>
            </a:r>
            <a:r>
              <a:rPr lang="zh-CN" altLang="en-US" b="1" dirty="0"/>
              <a:t>流程繁琐与协调成本高</a:t>
            </a:r>
            <a:endParaRPr lang="en-US" altLang="zh-CN" dirty="0"/>
          </a:p>
          <a:p>
            <a:pPr marL="285750" indent="-285750" algn="just">
              <a:lnSpc>
                <a:spcPct val="150000"/>
              </a:lnSpc>
              <a:buFont typeface="Wingdings" panose="05000000000000000000" pitchFamily="2" charset="2"/>
              <a:buChar char="u"/>
            </a:pPr>
            <a:r>
              <a:rPr lang="zh-CN" altLang="en-US" dirty="0"/>
              <a:t>多部门审批，进度延误</a:t>
            </a:r>
            <a:endParaRPr lang="en-US" altLang="zh-CN" dirty="0"/>
          </a:p>
          <a:p>
            <a:pPr marL="285750" indent="-285750" algn="just">
              <a:lnSpc>
                <a:spcPct val="150000"/>
              </a:lnSpc>
              <a:buFont typeface="Wingdings" panose="05000000000000000000" pitchFamily="2" charset="2"/>
              <a:buChar char="u"/>
            </a:pPr>
            <a:r>
              <a:rPr lang="zh-CN" altLang="en-US" dirty="0"/>
              <a:t>增加运营成本</a:t>
            </a:r>
            <a:endParaRPr lang="zh-CN" altLang="en-US" dirty="0"/>
          </a:p>
        </p:txBody>
      </p:sp>
      <p:cxnSp>
        <p:nvCxnSpPr>
          <p:cNvPr id="3" name="连接符: 肘形 2"/>
          <p:cNvCxnSpPr>
            <a:stCxn id="5" idx="2"/>
            <a:endCxn id="7" idx="0"/>
          </p:cNvCxnSpPr>
          <p:nvPr/>
        </p:nvCxnSpPr>
        <p:spPr>
          <a:xfrm rot="5400000">
            <a:off x="3829502" y="446501"/>
            <a:ext cx="599149" cy="380684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stCxn id="5" idx="2"/>
            <a:endCxn id="9" idx="0"/>
          </p:cNvCxnSpPr>
          <p:nvPr/>
        </p:nvCxnSpPr>
        <p:spPr>
          <a:xfrm>
            <a:off x="6032500" y="2050351"/>
            <a:ext cx="3151" cy="5991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连接符: 肘形 13"/>
          <p:cNvCxnSpPr>
            <a:stCxn id="5" idx="2"/>
            <a:endCxn id="10" idx="0"/>
          </p:cNvCxnSpPr>
          <p:nvPr/>
        </p:nvCxnSpPr>
        <p:spPr>
          <a:xfrm rot="16200000" flipH="1">
            <a:off x="7639501" y="443349"/>
            <a:ext cx="599149" cy="381315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文本框 14"/>
          <p:cNvSpPr txBox="1"/>
          <p:nvPr/>
        </p:nvSpPr>
        <p:spPr>
          <a:xfrm>
            <a:off x="793832" y="4682313"/>
            <a:ext cx="10731335" cy="646331"/>
          </a:xfrm>
          <a:prstGeom prst="rect">
            <a:avLst/>
          </a:prstGeom>
          <a:noFill/>
        </p:spPr>
        <p:txBody>
          <a:bodyPr wrap="square" rtlCol="0">
            <a:spAutoFit/>
          </a:bodyPr>
          <a:lstStyle/>
          <a:p>
            <a:pPr algn="just"/>
            <a:r>
              <a:rPr lang="zh-CN" altLang="en-US" b="1" dirty="0"/>
              <a:t>传统的层级与部门分工带来了“效率的悖论”：一方面提升了专业性，另一方面却让协作困难重重。沟通不畅、目标冲突、流程复杂，是跨部门协作中最常见的问题。</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二、跨部门协作与团队动态</a:t>
            </a:r>
            <a:endParaRPr lang="zh-CN" altLang="en-US" sz="2000" b="1" dirty="0"/>
          </a:p>
        </p:txBody>
      </p:sp>
      <p:sp>
        <p:nvSpPr>
          <p:cNvPr id="13" name="矩形: 圆角 12"/>
          <p:cNvSpPr/>
          <p:nvPr/>
        </p:nvSpPr>
        <p:spPr>
          <a:xfrm>
            <a:off x="882505" y="2206369"/>
            <a:ext cx="641104" cy="3384550"/>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人工智能赋能跨部门协作</a:t>
            </a:r>
            <a:endParaRPr lang="zh-CN" altLang="en-US" b="1" dirty="0"/>
          </a:p>
        </p:txBody>
      </p:sp>
      <p:sp>
        <p:nvSpPr>
          <p:cNvPr id="16" name="矩形 15"/>
          <p:cNvSpPr/>
          <p:nvPr/>
        </p:nvSpPr>
        <p:spPr>
          <a:xfrm>
            <a:off x="2275143" y="1536188"/>
            <a:ext cx="5017693" cy="155626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智能协作平台</a:t>
            </a:r>
            <a:endParaRPr lang="en-US" altLang="zh-CN" b="1" dirty="0"/>
          </a:p>
          <a:p>
            <a:pPr marL="285750" indent="-285750" algn="just">
              <a:buFont typeface="Wingdings" panose="05000000000000000000" pitchFamily="2" charset="2"/>
              <a:buChar char="u"/>
            </a:pPr>
            <a:r>
              <a:rPr lang="zh-CN" altLang="en-US" dirty="0"/>
              <a:t>基于 </a:t>
            </a:r>
            <a:r>
              <a:rPr lang="en-US" altLang="zh-CN" dirty="0"/>
              <a:t>NLP </a:t>
            </a:r>
            <a:r>
              <a:rPr lang="zh-CN" altLang="en-US" dirty="0"/>
              <a:t>与机器学习 → 信息智能分类、推送与共享</a:t>
            </a:r>
            <a:endParaRPr lang="en-US" altLang="zh-CN" dirty="0"/>
          </a:p>
          <a:p>
            <a:pPr marL="285750" indent="-285750" algn="just">
              <a:buFont typeface="Wingdings" panose="05000000000000000000" pitchFamily="2" charset="2"/>
              <a:buChar char="u"/>
            </a:pPr>
            <a:r>
              <a:rPr lang="zh-CN" altLang="en-US" dirty="0"/>
              <a:t>自动推送文档、数据、任务 → 减少人工传递</a:t>
            </a:r>
            <a:endParaRPr lang="en-US" altLang="zh-CN" dirty="0"/>
          </a:p>
          <a:p>
            <a:pPr marL="285750" indent="-285750" algn="just">
              <a:buFont typeface="Wingdings" panose="05000000000000000000" pitchFamily="2" charset="2"/>
              <a:buChar char="u"/>
            </a:pPr>
            <a:r>
              <a:rPr lang="zh-CN" altLang="en-US" dirty="0"/>
              <a:t>提升沟通效率与信息透明度</a:t>
            </a:r>
            <a:endParaRPr lang="zh-CN" altLang="en-US" dirty="0"/>
          </a:p>
        </p:txBody>
      </p:sp>
      <p:sp>
        <p:nvSpPr>
          <p:cNvPr id="17" name="矩形 16"/>
          <p:cNvSpPr/>
          <p:nvPr/>
        </p:nvSpPr>
        <p:spPr>
          <a:xfrm>
            <a:off x="2275142" y="3257038"/>
            <a:ext cx="5017693" cy="128321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数据分析支持协作</a:t>
            </a:r>
            <a:endParaRPr lang="en-US" altLang="zh-CN" b="1" dirty="0"/>
          </a:p>
          <a:p>
            <a:pPr marL="285750" indent="-285750" algn="just">
              <a:buFont typeface="Wingdings" panose="05000000000000000000" pitchFamily="2" charset="2"/>
              <a:buChar char="u"/>
            </a:pPr>
            <a:r>
              <a:rPr lang="zh-CN" altLang="en-US" dirty="0"/>
              <a:t>挖掘部门间潜在联系与协同机会</a:t>
            </a:r>
            <a:endParaRPr lang="en-US" altLang="zh-CN" dirty="0"/>
          </a:p>
          <a:p>
            <a:pPr marL="285750" indent="-285750" algn="just">
              <a:buFont typeface="Wingdings" panose="05000000000000000000" pitchFamily="2" charset="2"/>
              <a:buChar char="u"/>
            </a:pPr>
            <a:r>
              <a:rPr lang="zh-CN" altLang="en-US" dirty="0"/>
              <a:t>例：客户数据（市场需求</a:t>
            </a:r>
            <a:r>
              <a:rPr lang="en-US" altLang="zh-CN" dirty="0"/>
              <a:t>—</a:t>
            </a:r>
            <a:r>
              <a:rPr lang="zh-CN" altLang="en-US" dirty="0"/>
              <a:t>研发方向） → 协作依据</a:t>
            </a:r>
            <a:endParaRPr lang="zh-CN" altLang="en-US" dirty="0"/>
          </a:p>
        </p:txBody>
      </p:sp>
      <p:sp>
        <p:nvSpPr>
          <p:cNvPr id="18" name="矩形 17"/>
          <p:cNvSpPr/>
          <p:nvPr/>
        </p:nvSpPr>
        <p:spPr>
          <a:xfrm>
            <a:off x="2275142" y="4704838"/>
            <a:ext cx="5017693" cy="128321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业务流程优化</a:t>
            </a:r>
            <a:endParaRPr lang="en-US" altLang="zh-CN" b="1" dirty="0"/>
          </a:p>
          <a:p>
            <a:pPr marL="285750" indent="-285750" algn="just">
              <a:buFont typeface="Wingdings" panose="05000000000000000000" pitchFamily="2" charset="2"/>
              <a:buChar char="u"/>
            </a:pPr>
            <a:r>
              <a:rPr lang="zh-CN" altLang="en-US" dirty="0"/>
              <a:t>自动化审批、合同流转、报表生成</a:t>
            </a:r>
            <a:endParaRPr lang="en-US" altLang="zh-CN" dirty="0"/>
          </a:p>
          <a:p>
            <a:pPr marL="285750" indent="-285750" algn="just">
              <a:buFont typeface="Wingdings" panose="05000000000000000000" pitchFamily="2" charset="2"/>
              <a:buChar char="u"/>
            </a:pPr>
            <a:r>
              <a:rPr lang="zh-CN" altLang="en-US" dirty="0"/>
              <a:t>降低协调成本，减少冗余环节</a:t>
            </a:r>
            <a:endParaRPr lang="zh-CN" altLang="en-US" dirty="0"/>
          </a:p>
        </p:txBody>
      </p:sp>
      <p:sp>
        <p:nvSpPr>
          <p:cNvPr id="19" name="矩形 18"/>
          <p:cNvSpPr/>
          <p:nvPr/>
        </p:nvSpPr>
        <p:spPr>
          <a:xfrm>
            <a:off x="7804150" y="3257038"/>
            <a:ext cx="2628900" cy="128321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整体价值</a:t>
            </a:r>
            <a:endParaRPr lang="en-US" altLang="zh-CN" b="1" dirty="0"/>
          </a:p>
          <a:p>
            <a:pPr marL="342900" indent="-342900" algn="just">
              <a:buFont typeface="Wingdings" panose="05000000000000000000" pitchFamily="2" charset="2"/>
              <a:buChar char="u"/>
            </a:pPr>
            <a:r>
              <a:rPr lang="zh-CN" altLang="en-US" dirty="0"/>
              <a:t>缩短协作链条</a:t>
            </a:r>
            <a:endParaRPr lang="en-US" altLang="zh-CN" dirty="0"/>
          </a:p>
          <a:p>
            <a:pPr marL="342900" indent="-342900" algn="just">
              <a:buFont typeface="Wingdings" panose="05000000000000000000" pitchFamily="2" charset="2"/>
              <a:buChar char="u"/>
            </a:pPr>
            <a:r>
              <a:rPr lang="zh-CN" altLang="en-US" dirty="0"/>
              <a:t>提升跨部门协同效率</a:t>
            </a:r>
            <a:endParaRPr lang="en-US" altLang="zh-CN" dirty="0"/>
          </a:p>
          <a:p>
            <a:pPr marL="342900" indent="-342900" algn="just">
              <a:buFont typeface="Wingdings" panose="05000000000000000000" pitchFamily="2" charset="2"/>
              <a:buChar char="u"/>
            </a:pPr>
            <a:r>
              <a:rPr lang="zh-CN" altLang="en-US" dirty="0"/>
              <a:t>降低组织摩擦</a:t>
            </a:r>
            <a:endParaRPr lang="zh-CN" altLang="en-US" dirty="0"/>
          </a:p>
        </p:txBody>
      </p:sp>
      <p:cxnSp>
        <p:nvCxnSpPr>
          <p:cNvPr id="6" name="连接符: 肘形 5"/>
          <p:cNvCxnSpPr>
            <a:stCxn id="13" idx="3"/>
            <a:endCxn id="16" idx="1"/>
          </p:cNvCxnSpPr>
          <p:nvPr/>
        </p:nvCxnSpPr>
        <p:spPr>
          <a:xfrm flipV="1">
            <a:off x="1523609" y="2314319"/>
            <a:ext cx="751534" cy="158432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连接符: 肘形 19"/>
          <p:cNvCxnSpPr>
            <a:stCxn id="13" idx="3"/>
            <a:endCxn id="18" idx="1"/>
          </p:cNvCxnSpPr>
          <p:nvPr/>
        </p:nvCxnSpPr>
        <p:spPr>
          <a:xfrm>
            <a:off x="1523609" y="3898644"/>
            <a:ext cx="751533" cy="144780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直接箭头连接符 21"/>
          <p:cNvCxnSpPr>
            <a:stCxn id="13" idx="3"/>
            <a:endCxn id="17" idx="1"/>
          </p:cNvCxnSpPr>
          <p:nvPr/>
        </p:nvCxnSpPr>
        <p:spPr>
          <a:xfrm>
            <a:off x="1523609" y="3898644"/>
            <a:ext cx="75153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stCxn id="17" idx="3"/>
            <a:endCxn id="19" idx="1"/>
          </p:cNvCxnSpPr>
          <p:nvPr/>
        </p:nvCxnSpPr>
        <p:spPr>
          <a:xfrm>
            <a:off x="7292835" y="3898644"/>
            <a:ext cx="5113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文本框 27"/>
          <p:cNvSpPr txBox="1"/>
          <p:nvPr/>
        </p:nvSpPr>
        <p:spPr>
          <a:xfrm>
            <a:off x="7689850" y="4870450"/>
            <a:ext cx="4146550" cy="1754326"/>
          </a:xfrm>
          <a:prstGeom prst="rect">
            <a:avLst/>
          </a:prstGeom>
          <a:noFill/>
        </p:spPr>
        <p:txBody>
          <a:bodyPr wrap="square" rtlCol="0">
            <a:spAutoFit/>
          </a:bodyPr>
          <a:lstStyle/>
          <a:p>
            <a:r>
              <a:rPr lang="en-US" altLang="zh-CN" b="1" dirty="0"/>
              <a:t>AI </a:t>
            </a:r>
            <a:r>
              <a:rPr lang="zh-CN" altLang="en-US" b="1" dirty="0"/>
              <a:t>在跨部门协作中最大的价值，就是让信息“流动起来”。智能平台帮助员工快速获取所需资源，数据分析揭示部门之间的协同机会，而自动化工具减少繁琐审批，使跨部门合作真正做到高效、低成本。</a:t>
            </a:r>
            <a:endParaRPr lang="zh-CN" altLang="en-US" b="1" dirty="0"/>
          </a:p>
        </p:txBody>
      </p:sp>
      <p:cxnSp>
        <p:nvCxnSpPr>
          <p:cNvPr id="30" name="连接符: 肘形 29"/>
          <p:cNvCxnSpPr>
            <a:stCxn id="16" idx="3"/>
            <a:endCxn id="19" idx="1"/>
          </p:cNvCxnSpPr>
          <p:nvPr/>
        </p:nvCxnSpPr>
        <p:spPr>
          <a:xfrm>
            <a:off x="7292836" y="2314319"/>
            <a:ext cx="511314" cy="158432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连接符: 肘形 31"/>
          <p:cNvCxnSpPr>
            <a:stCxn id="18" idx="3"/>
            <a:endCxn id="19" idx="1"/>
          </p:cNvCxnSpPr>
          <p:nvPr/>
        </p:nvCxnSpPr>
        <p:spPr>
          <a:xfrm flipV="1">
            <a:off x="7292835" y="3898644"/>
            <a:ext cx="511315" cy="144780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二、跨部门协作与团队动态</a:t>
            </a:r>
            <a:endParaRPr lang="zh-CN" altLang="en-US" sz="2000" b="1" dirty="0"/>
          </a:p>
        </p:txBody>
      </p:sp>
      <p:sp>
        <p:nvSpPr>
          <p:cNvPr id="13" name="矩形: 圆角 12"/>
          <p:cNvSpPr/>
          <p:nvPr/>
        </p:nvSpPr>
        <p:spPr>
          <a:xfrm>
            <a:off x="1495538" y="1685668"/>
            <a:ext cx="641104" cy="3654681"/>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人工智能与团队动态的变革</a:t>
            </a:r>
            <a:endParaRPr lang="zh-CN" altLang="en-US" b="1" dirty="0"/>
          </a:p>
        </p:txBody>
      </p:sp>
      <p:sp>
        <p:nvSpPr>
          <p:cNvPr id="16" name="矩形 15"/>
          <p:cNvSpPr/>
          <p:nvPr/>
        </p:nvSpPr>
        <p:spPr>
          <a:xfrm>
            <a:off x="2888176" y="1504950"/>
            <a:ext cx="5017693" cy="120649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新岗位的出现</a:t>
            </a:r>
            <a:endParaRPr lang="en-US" altLang="zh-CN" b="1" dirty="0"/>
          </a:p>
          <a:p>
            <a:pPr marL="285750" indent="-285750" algn="just">
              <a:buFont typeface="Wingdings" panose="05000000000000000000" pitchFamily="2" charset="2"/>
              <a:buChar char="u"/>
            </a:pPr>
            <a:r>
              <a:rPr lang="zh-CN" altLang="en-US" dirty="0"/>
              <a:t>数据分析师、算法工程师、模型训练师等</a:t>
            </a:r>
            <a:endParaRPr lang="en-US" altLang="zh-CN" dirty="0"/>
          </a:p>
          <a:p>
            <a:pPr marL="285750" indent="-285750" algn="just">
              <a:buFont typeface="Wingdings" panose="05000000000000000000" pitchFamily="2" charset="2"/>
              <a:buChar char="u"/>
            </a:pPr>
            <a:r>
              <a:rPr lang="zh-CN" altLang="en-US" dirty="0"/>
              <a:t>在团队中承担关键技术支持角色</a:t>
            </a:r>
            <a:endParaRPr lang="zh-CN" altLang="en-US" dirty="0"/>
          </a:p>
        </p:txBody>
      </p:sp>
      <p:sp>
        <p:nvSpPr>
          <p:cNvPr id="17" name="矩形 16"/>
          <p:cNvSpPr/>
          <p:nvPr/>
        </p:nvSpPr>
        <p:spPr>
          <a:xfrm>
            <a:off x="2888175" y="2876038"/>
            <a:ext cx="5017693" cy="128321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团队协作模式的转变</a:t>
            </a:r>
            <a:endParaRPr lang="en-US" altLang="zh-CN" b="1" dirty="0"/>
          </a:p>
          <a:p>
            <a:pPr marL="285750" indent="-285750" algn="just">
              <a:buFont typeface="Wingdings" panose="05000000000000000000" pitchFamily="2" charset="2"/>
              <a:buChar char="u"/>
            </a:pPr>
            <a:r>
              <a:rPr lang="zh-CN" altLang="en-US" dirty="0"/>
              <a:t>从传统线下 → 灵活线上协作、</a:t>
            </a:r>
            <a:endParaRPr lang="en-US" altLang="zh-CN" dirty="0"/>
          </a:p>
          <a:p>
            <a:pPr marL="285750" indent="-285750" algn="just">
              <a:buFont typeface="Wingdings" panose="05000000000000000000" pitchFamily="2" charset="2"/>
              <a:buChar char="u"/>
            </a:pPr>
            <a:r>
              <a:rPr lang="zh-CN" altLang="en-US" dirty="0"/>
              <a:t>视频会议、云文档、智能任务分配 → 打破时空限制</a:t>
            </a:r>
            <a:endParaRPr lang="zh-CN" altLang="en-US" dirty="0"/>
          </a:p>
        </p:txBody>
      </p:sp>
      <p:sp>
        <p:nvSpPr>
          <p:cNvPr id="18" name="矩形 17"/>
          <p:cNvSpPr/>
          <p:nvPr/>
        </p:nvSpPr>
        <p:spPr>
          <a:xfrm>
            <a:off x="2888175" y="4323838"/>
            <a:ext cx="5017693" cy="128321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团队关系的重塑</a:t>
            </a:r>
            <a:endParaRPr lang="en-US" altLang="zh-CN" dirty="0"/>
          </a:p>
          <a:p>
            <a:pPr marL="285750" indent="-285750" algn="just">
              <a:buFont typeface="Wingdings" panose="05000000000000000000" pitchFamily="2" charset="2"/>
              <a:buChar char="u"/>
            </a:pPr>
            <a:r>
              <a:rPr lang="zh-CN" altLang="en-US" dirty="0"/>
              <a:t>技术人员与业务人员的跨界合作增强</a:t>
            </a:r>
            <a:endParaRPr lang="en-US" altLang="zh-CN" dirty="0"/>
          </a:p>
          <a:p>
            <a:pPr marL="285750" indent="-285750" algn="just">
              <a:buFont typeface="Wingdings" panose="05000000000000000000" pitchFamily="2" charset="2"/>
              <a:buChar char="u"/>
            </a:pPr>
            <a:r>
              <a:rPr lang="zh-CN" altLang="en-US" dirty="0"/>
              <a:t>多学科融合成为常态</a:t>
            </a:r>
            <a:endParaRPr lang="en-US" altLang="zh-CN" dirty="0"/>
          </a:p>
          <a:p>
            <a:pPr marL="285750" indent="-285750" algn="just">
              <a:buFont typeface="Wingdings" panose="05000000000000000000" pitchFamily="2" charset="2"/>
              <a:buChar char="u"/>
            </a:pPr>
            <a:r>
              <a:rPr lang="zh-CN" altLang="en-US" dirty="0"/>
              <a:t>团队结构更为开放、动态、网络化</a:t>
            </a:r>
            <a:endParaRPr lang="zh-CN" altLang="en-US" dirty="0"/>
          </a:p>
        </p:txBody>
      </p:sp>
      <p:sp>
        <p:nvSpPr>
          <p:cNvPr id="19" name="矩形 18"/>
          <p:cNvSpPr/>
          <p:nvPr/>
        </p:nvSpPr>
        <p:spPr>
          <a:xfrm>
            <a:off x="8417183" y="2876038"/>
            <a:ext cx="2578100" cy="128321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综合趋势</a:t>
            </a:r>
            <a:endParaRPr lang="en-US" altLang="zh-CN" b="1" dirty="0"/>
          </a:p>
          <a:p>
            <a:pPr algn="just"/>
            <a:r>
              <a:rPr lang="en-US" altLang="zh-CN" dirty="0"/>
              <a:t>AI </a:t>
            </a:r>
            <a:r>
              <a:rPr lang="zh-CN" altLang="en-US" dirty="0"/>
              <a:t>推动团队向 </a:t>
            </a:r>
            <a:r>
              <a:rPr lang="zh-CN" altLang="en-US" b="1" dirty="0"/>
              <a:t>技术驱动 </a:t>
            </a:r>
            <a:r>
              <a:rPr lang="en-US" altLang="zh-CN" b="1" dirty="0"/>
              <a:t>+ </a:t>
            </a:r>
            <a:r>
              <a:rPr lang="zh-CN" altLang="en-US" b="1" dirty="0"/>
              <a:t>跨界协作 </a:t>
            </a:r>
            <a:r>
              <a:rPr lang="en-US" altLang="zh-CN" b="1" dirty="0"/>
              <a:t>+ </a:t>
            </a:r>
            <a:r>
              <a:rPr lang="zh-CN" altLang="en-US" b="1" dirty="0"/>
              <a:t>灵活高效 </a:t>
            </a:r>
            <a:r>
              <a:rPr lang="zh-CN" altLang="en-US" dirty="0"/>
              <a:t>的新型组织模式演化</a:t>
            </a:r>
            <a:endParaRPr lang="zh-CN" altLang="en-US" dirty="0"/>
          </a:p>
        </p:txBody>
      </p:sp>
      <p:cxnSp>
        <p:nvCxnSpPr>
          <p:cNvPr id="6" name="连接符: 肘形 5"/>
          <p:cNvCxnSpPr>
            <a:stCxn id="13" idx="3"/>
            <a:endCxn id="16" idx="1"/>
          </p:cNvCxnSpPr>
          <p:nvPr/>
        </p:nvCxnSpPr>
        <p:spPr>
          <a:xfrm flipV="1">
            <a:off x="2136642" y="2108200"/>
            <a:ext cx="751534" cy="140480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连接符: 肘形 19"/>
          <p:cNvCxnSpPr>
            <a:stCxn id="13" idx="3"/>
            <a:endCxn id="18" idx="1"/>
          </p:cNvCxnSpPr>
          <p:nvPr/>
        </p:nvCxnSpPr>
        <p:spPr>
          <a:xfrm>
            <a:off x="2136642" y="3513009"/>
            <a:ext cx="751533" cy="145243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直接箭头连接符 21"/>
          <p:cNvCxnSpPr>
            <a:stCxn id="13" idx="3"/>
            <a:endCxn id="17" idx="1"/>
          </p:cNvCxnSpPr>
          <p:nvPr/>
        </p:nvCxnSpPr>
        <p:spPr>
          <a:xfrm>
            <a:off x="2136642" y="3513009"/>
            <a:ext cx="751533" cy="46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stCxn id="17" idx="3"/>
            <a:endCxn id="19" idx="1"/>
          </p:cNvCxnSpPr>
          <p:nvPr/>
        </p:nvCxnSpPr>
        <p:spPr>
          <a:xfrm>
            <a:off x="7905868" y="3517644"/>
            <a:ext cx="5113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连接符: 肘形 10"/>
          <p:cNvCxnSpPr>
            <a:stCxn id="16" idx="3"/>
            <a:endCxn id="19" idx="1"/>
          </p:cNvCxnSpPr>
          <p:nvPr/>
        </p:nvCxnSpPr>
        <p:spPr>
          <a:xfrm>
            <a:off x="7905869" y="2108200"/>
            <a:ext cx="511314" cy="140944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连接符: 肘形 13"/>
          <p:cNvCxnSpPr>
            <a:stCxn id="18" idx="3"/>
            <a:endCxn id="19" idx="1"/>
          </p:cNvCxnSpPr>
          <p:nvPr/>
        </p:nvCxnSpPr>
        <p:spPr>
          <a:xfrm flipV="1">
            <a:off x="7905868" y="3517644"/>
            <a:ext cx="511315" cy="144780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文本框 22"/>
          <p:cNvSpPr txBox="1"/>
          <p:nvPr/>
        </p:nvSpPr>
        <p:spPr>
          <a:xfrm>
            <a:off x="696912" y="5758971"/>
            <a:ext cx="10731335" cy="923330"/>
          </a:xfrm>
          <a:prstGeom prst="rect">
            <a:avLst/>
          </a:prstGeom>
          <a:noFill/>
        </p:spPr>
        <p:txBody>
          <a:bodyPr wrap="square" rtlCol="0">
            <a:spAutoFit/>
          </a:bodyPr>
          <a:lstStyle/>
          <a:p>
            <a:pPr algn="just"/>
            <a:r>
              <a:rPr lang="zh-CN" altLang="en-US" b="1" dirty="0"/>
              <a:t>人工智能不仅优化了跨部门协作，更改变了团队动态。新岗位的出现意味着企业必须整合更多专业知识，而远程与线上协作工具则使团队跨越了时间和空间的限制。最终，</a:t>
            </a:r>
            <a:r>
              <a:rPr lang="en-US" altLang="zh-CN" b="1" dirty="0"/>
              <a:t>AI </a:t>
            </a:r>
            <a:r>
              <a:rPr lang="zh-CN" altLang="en-US" b="1" dirty="0"/>
              <a:t>正在推动企业走向更加灵活、开放的组织形态。</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Rectangle 3"/>
          <p:cNvSpPr>
            <a:spLocks noChangeArrowheads="1"/>
          </p:cNvSpPr>
          <p:nvPr/>
        </p:nvSpPr>
        <p:spPr bwMode="auto">
          <a:xfrm>
            <a:off x="692141" y="1463813"/>
            <a:ext cx="5960839" cy="450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b="1" dirty="0"/>
              <a:t>组织灵活性与韧性的必要性</a:t>
            </a:r>
            <a:endParaRPr lang="en-US" altLang="zh-CN" b="1"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市场环境特征</a:t>
            </a:r>
            <a:endParaRPr lang="en-US" altLang="zh-CN" b="1"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u"/>
            </a:pPr>
            <a:r>
              <a:rPr lang="zh-CN" altLang="en-US" dirty="0">
                <a:latin typeface="Arial" panose="020B0604020202020204" pitchFamily="34" charset="0"/>
              </a:rPr>
              <a:t>技术创新 → 新旧产业快速更替</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u"/>
            </a:pPr>
            <a:r>
              <a:rPr lang="zh-CN" altLang="en-US" dirty="0">
                <a:latin typeface="Arial" panose="020B0604020202020204" pitchFamily="34" charset="0"/>
              </a:rPr>
              <a:t>市场需求 → 消费偏好瞬息万变</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u"/>
            </a:pPr>
            <a:r>
              <a:rPr lang="zh-CN" altLang="en-US" dirty="0">
                <a:latin typeface="Arial" panose="020B0604020202020204" pitchFamily="34" charset="0"/>
              </a:rPr>
              <a:t>政策调整与突发事件 → 外部冲击频繁</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典型案例</a:t>
            </a:r>
            <a:endParaRPr lang="en-US" altLang="zh-CN" b="1"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u"/>
            </a:pPr>
            <a:r>
              <a:rPr lang="zh-CN" altLang="en-US" dirty="0">
                <a:latin typeface="Arial" panose="020B0604020202020204" pitchFamily="34" charset="0"/>
              </a:rPr>
              <a:t>传统功能手机市场萎缩 → 厂商若不转型迅速淘汰</a:t>
            </a:r>
            <a:endParaRPr lang="en-US" altLang="zh-CN" dirty="0">
              <a:latin typeface="Arial" panose="020B0604020202020204" pitchFamily="34" charset="0"/>
            </a:endParaRPr>
          </a:p>
          <a:p>
            <a:pPr marL="742950" lvl="1" indent="-285750" algn="just" eaLnBrk="0" fontAlgn="base" hangingPunct="0">
              <a:lnSpc>
                <a:spcPct val="200000"/>
              </a:lnSpc>
              <a:spcBef>
                <a:spcPct val="0"/>
              </a:spcBef>
              <a:spcAft>
                <a:spcPct val="0"/>
              </a:spcAft>
              <a:buFont typeface="Wingdings" panose="05000000000000000000" pitchFamily="2" charset="2"/>
              <a:buChar char="u"/>
            </a:pPr>
            <a:r>
              <a:rPr lang="zh-CN" altLang="en-US" dirty="0">
                <a:latin typeface="Arial" panose="020B0604020202020204" pitchFamily="34" charset="0"/>
              </a:rPr>
              <a:t>新冠疫情冲击 → 供应链中断、需求骤降</a:t>
            </a:r>
            <a:endParaRPr lang="en-US" altLang="zh-CN" dirty="0">
              <a:latin typeface="Arial" panose="020B0604020202020204" pitchFamily="34" charset="0"/>
            </a:endParaRPr>
          </a:p>
        </p:txBody>
      </p:sp>
      <p:sp>
        <p:nvSpPr>
          <p:cNvPr id="4" name="文本框 3"/>
          <p:cNvSpPr txBox="1"/>
          <p:nvPr/>
        </p:nvSpPr>
        <p:spPr>
          <a:xfrm>
            <a:off x="337418" y="1039438"/>
            <a:ext cx="5554554" cy="400110"/>
          </a:xfrm>
          <a:prstGeom prst="rect">
            <a:avLst/>
          </a:prstGeom>
          <a:noFill/>
        </p:spPr>
        <p:txBody>
          <a:bodyPr wrap="square" rtlCol="0">
            <a:spAutoFit/>
          </a:bodyPr>
          <a:lstStyle/>
          <a:p>
            <a:r>
              <a:rPr lang="zh-CN" altLang="en-US" sz="2000" b="1" dirty="0"/>
              <a:t>三、组织灵活性与韧性的提升</a:t>
            </a:r>
            <a:endParaRPr lang="zh-CN" altLang="en-US" sz="2000" b="1" dirty="0"/>
          </a:p>
        </p:txBody>
      </p:sp>
      <p:sp>
        <p:nvSpPr>
          <p:cNvPr id="5" name="矩形 4"/>
          <p:cNvSpPr/>
          <p:nvPr/>
        </p:nvSpPr>
        <p:spPr>
          <a:xfrm>
            <a:off x="8403467" y="1736953"/>
            <a:ext cx="3259672" cy="1495197"/>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zh-CN" altLang="en-US" b="1" dirty="0"/>
              <a:t>组织灵活性</a:t>
            </a:r>
            <a:endParaRPr lang="en-US" altLang="zh-CN" b="1" dirty="0"/>
          </a:p>
          <a:p>
            <a:pPr marL="285750" indent="-285750" algn="just">
              <a:lnSpc>
                <a:spcPct val="150000"/>
              </a:lnSpc>
              <a:buFont typeface="Wingdings" panose="05000000000000000000" pitchFamily="2" charset="2"/>
              <a:buChar char="u"/>
            </a:pPr>
            <a:r>
              <a:rPr lang="zh-CN" altLang="en-US" dirty="0"/>
              <a:t>快速调整战略与业务模式</a:t>
            </a:r>
            <a:endParaRPr lang="en-US" altLang="zh-CN" dirty="0"/>
          </a:p>
          <a:p>
            <a:pPr marL="285750" indent="-285750" algn="just">
              <a:lnSpc>
                <a:spcPct val="150000"/>
              </a:lnSpc>
              <a:buFont typeface="Wingdings" panose="05000000000000000000" pitchFamily="2" charset="2"/>
              <a:buChar char="u"/>
            </a:pPr>
            <a:r>
              <a:rPr lang="zh-CN" altLang="en-US" dirty="0"/>
              <a:t>把握市场变化与机会</a:t>
            </a:r>
            <a:endParaRPr lang="zh-CN" altLang="en-US" dirty="0"/>
          </a:p>
        </p:txBody>
      </p:sp>
      <p:sp>
        <p:nvSpPr>
          <p:cNvPr id="7" name="矩形 6"/>
          <p:cNvSpPr/>
          <p:nvPr/>
        </p:nvSpPr>
        <p:spPr>
          <a:xfrm>
            <a:off x="8403467" y="3714750"/>
            <a:ext cx="3259672" cy="1495197"/>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zh-CN" altLang="en-US" b="1" dirty="0"/>
              <a:t>组织韧性</a:t>
            </a:r>
            <a:endParaRPr lang="en-US" altLang="zh-CN" b="1" dirty="0"/>
          </a:p>
          <a:p>
            <a:pPr marL="285750" indent="-285750" algn="just">
              <a:lnSpc>
                <a:spcPct val="150000"/>
              </a:lnSpc>
              <a:buFont typeface="Wingdings" panose="05000000000000000000" pitchFamily="2" charset="2"/>
              <a:buChar char="u"/>
            </a:pPr>
            <a:r>
              <a:rPr lang="zh-CN" altLang="en-US" dirty="0"/>
              <a:t>面临危机保持运营稳定</a:t>
            </a:r>
            <a:endParaRPr lang="en-US" altLang="zh-CN" dirty="0"/>
          </a:p>
          <a:p>
            <a:pPr marL="285750" indent="-285750" algn="just">
              <a:lnSpc>
                <a:spcPct val="150000"/>
              </a:lnSpc>
              <a:buFont typeface="Wingdings" panose="05000000000000000000" pitchFamily="2" charset="2"/>
              <a:buChar char="u"/>
            </a:pPr>
            <a:r>
              <a:rPr lang="zh-CN" altLang="en-US" dirty="0"/>
              <a:t>降低损失，快速恢复发展</a:t>
            </a:r>
            <a:endParaRPr lang="zh-CN" altLang="en-US" dirty="0"/>
          </a:p>
        </p:txBody>
      </p:sp>
      <p:sp>
        <p:nvSpPr>
          <p:cNvPr id="2" name="矩形: 圆角 1"/>
          <p:cNvSpPr/>
          <p:nvPr/>
        </p:nvSpPr>
        <p:spPr>
          <a:xfrm>
            <a:off x="6932233" y="1871776"/>
            <a:ext cx="514350" cy="1225550"/>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动得快</a:t>
            </a:r>
            <a:endParaRPr lang="zh-CN" altLang="en-US" b="1" dirty="0"/>
          </a:p>
        </p:txBody>
      </p:sp>
      <p:sp>
        <p:nvSpPr>
          <p:cNvPr id="9" name="矩形: 圆角 8"/>
          <p:cNvSpPr/>
          <p:nvPr/>
        </p:nvSpPr>
        <p:spPr>
          <a:xfrm>
            <a:off x="6953250" y="3844019"/>
            <a:ext cx="514350" cy="1225550"/>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扛得住</a:t>
            </a:r>
            <a:endParaRPr lang="zh-CN" altLang="en-US" b="1" dirty="0"/>
          </a:p>
        </p:txBody>
      </p:sp>
      <p:cxnSp>
        <p:nvCxnSpPr>
          <p:cNvPr id="10" name="直接箭头连接符 9"/>
          <p:cNvCxnSpPr>
            <a:stCxn id="2" idx="3"/>
            <a:endCxn id="5" idx="1"/>
          </p:cNvCxnSpPr>
          <p:nvPr/>
        </p:nvCxnSpPr>
        <p:spPr>
          <a:xfrm>
            <a:off x="7446583" y="2484551"/>
            <a:ext cx="95688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stCxn id="9" idx="3"/>
            <a:endCxn id="7" idx="1"/>
          </p:cNvCxnSpPr>
          <p:nvPr/>
        </p:nvCxnSpPr>
        <p:spPr>
          <a:xfrm>
            <a:off x="7467600" y="4456794"/>
            <a:ext cx="935867" cy="55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11" name="文本框 10"/>
          <p:cNvSpPr txBox="1"/>
          <p:nvPr/>
        </p:nvSpPr>
        <p:spPr>
          <a:xfrm>
            <a:off x="337418" y="1039438"/>
            <a:ext cx="5554554" cy="400110"/>
          </a:xfrm>
          <a:prstGeom prst="rect">
            <a:avLst/>
          </a:prstGeom>
          <a:noFill/>
        </p:spPr>
        <p:txBody>
          <a:bodyPr wrap="square" rtlCol="0">
            <a:spAutoFit/>
          </a:bodyPr>
          <a:lstStyle/>
          <a:p>
            <a:r>
              <a:rPr lang="zh-CN" altLang="en-US" sz="2000" b="1" dirty="0"/>
              <a:t>三、组织灵活性与韧性的提升</a:t>
            </a:r>
            <a:endParaRPr lang="zh-CN" altLang="en-US" sz="2000" b="1" dirty="0"/>
          </a:p>
        </p:txBody>
      </p:sp>
      <p:sp>
        <p:nvSpPr>
          <p:cNvPr id="12" name="矩形: 圆角 11"/>
          <p:cNvSpPr/>
          <p:nvPr/>
        </p:nvSpPr>
        <p:spPr>
          <a:xfrm>
            <a:off x="755197" y="3430068"/>
            <a:ext cx="641104" cy="79190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endParaRPr lang="zh-CN" altLang="en-US" b="1" dirty="0"/>
          </a:p>
        </p:txBody>
      </p:sp>
      <p:sp>
        <p:nvSpPr>
          <p:cNvPr id="14" name="矩形 13"/>
          <p:cNvSpPr/>
          <p:nvPr/>
        </p:nvSpPr>
        <p:spPr>
          <a:xfrm>
            <a:off x="2141815" y="1581626"/>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预测分析</a:t>
            </a:r>
            <a:endParaRPr lang="zh-CN" altLang="en-US" b="1" dirty="0"/>
          </a:p>
        </p:txBody>
      </p:sp>
      <p:sp>
        <p:nvSpPr>
          <p:cNvPr id="15" name="矩形 14"/>
          <p:cNvSpPr/>
          <p:nvPr/>
        </p:nvSpPr>
        <p:spPr>
          <a:xfrm>
            <a:off x="2141815" y="2828838"/>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战略调整支持</a:t>
            </a:r>
            <a:endParaRPr lang="zh-CN" altLang="en-US" b="1" dirty="0"/>
          </a:p>
        </p:txBody>
      </p:sp>
      <p:sp>
        <p:nvSpPr>
          <p:cNvPr id="16" name="矩形 15"/>
          <p:cNvSpPr/>
          <p:nvPr/>
        </p:nvSpPr>
        <p:spPr>
          <a:xfrm>
            <a:off x="2141816" y="4076050"/>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生产流程自动化与优化</a:t>
            </a:r>
            <a:endParaRPr lang="zh-CN" altLang="en-US" b="1" dirty="0"/>
          </a:p>
        </p:txBody>
      </p:sp>
      <p:sp>
        <p:nvSpPr>
          <p:cNvPr id="17" name="矩形 16"/>
          <p:cNvSpPr/>
          <p:nvPr/>
        </p:nvSpPr>
        <p:spPr>
          <a:xfrm>
            <a:off x="2141816" y="5323262"/>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供应链灵活性</a:t>
            </a:r>
            <a:endParaRPr lang="zh-CN" altLang="en-US" b="1" dirty="0"/>
          </a:p>
        </p:txBody>
      </p:sp>
      <p:sp>
        <p:nvSpPr>
          <p:cNvPr id="18" name="矩形 17"/>
          <p:cNvSpPr/>
          <p:nvPr/>
        </p:nvSpPr>
        <p:spPr>
          <a:xfrm>
            <a:off x="4723326" y="1289050"/>
            <a:ext cx="4573073" cy="117379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zh-CN" altLang="en-US" dirty="0"/>
              <a:t>大数据 </a:t>
            </a:r>
            <a:r>
              <a:rPr lang="en-US" altLang="zh-CN" dirty="0"/>
              <a:t>+ </a:t>
            </a:r>
            <a:r>
              <a:rPr lang="zh-CN" altLang="en-US" dirty="0"/>
              <a:t>机器学习 → 提前识别市场趋势与潜在风险</a:t>
            </a:r>
            <a:endParaRPr lang="en-US" altLang="zh-CN" dirty="0"/>
          </a:p>
          <a:p>
            <a:pPr marL="285750" indent="-285750" algn="just">
              <a:buFont typeface="Wingdings" panose="05000000000000000000" pitchFamily="2" charset="2"/>
              <a:buChar char="u"/>
            </a:pPr>
            <a:r>
              <a:rPr lang="zh-CN" altLang="en-US" dirty="0"/>
              <a:t>例：电商平台利用 </a:t>
            </a:r>
            <a:r>
              <a:rPr lang="en-US" altLang="zh-CN" dirty="0"/>
              <a:t>AI </a:t>
            </a:r>
            <a:r>
              <a:rPr lang="zh-CN" altLang="en-US" dirty="0"/>
              <a:t>分析用户偏好，预测需求，提前调整库存与商品组合</a:t>
            </a:r>
            <a:endParaRPr lang="zh-CN" altLang="en-US" dirty="0"/>
          </a:p>
        </p:txBody>
      </p:sp>
      <p:sp>
        <p:nvSpPr>
          <p:cNvPr id="19" name="矩形 18"/>
          <p:cNvSpPr/>
          <p:nvPr/>
        </p:nvSpPr>
        <p:spPr>
          <a:xfrm>
            <a:off x="4723326" y="2607502"/>
            <a:ext cx="4573073" cy="103670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zh-CN" altLang="en-US" dirty="0"/>
              <a:t>提供实时市场情报 → 帮助企业灵活调整战略方向</a:t>
            </a:r>
            <a:endParaRPr lang="en-US" altLang="zh-CN" dirty="0"/>
          </a:p>
          <a:p>
            <a:pPr marL="285750" indent="-285750" algn="just">
              <a:buFont typeface="Wingdings" panose="05000000000000000000" pitchFamily="2" charset="2"/>
              <a:buChar char="u"/>
            </a:pPr>
            <a:r>
              <a:rPr lang="zh-CN" altLang="en-US" dirty="0"/>
              <a:t>数据驱动下，避免决策滞后</a:t>
            </a:r>
            <a:endParaRPr lang="zh-CN" altLang="en-US" dirty="0"/>
          </a:p>
        </p:txBody>
      </p:sp>
      <p:sp>
        <p:nvSpPr>
          <p:cNvPr id="20" name="矩形 19"/>
          <p:cNvSpPr/>
          <p:nvPr/>
        </p:nvSpPr>
        <p:spPr>
          <a:xfrm>
            <a:off x="4723326" y="3781570"/>
            <a:ext cx="4573073" cy="117379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en-US" altLang="zh-CN" dirty="0"/>
              <a:t>AI</a:t>
            </a:r>
            <a:r>
              <a:rPr lang="zh-CN" altLang="en-US" dirty="0"/>
              <a:t>控制生产设备 → 自动化、智能化生产</a:t>
            </a:r>
            <a:endParaRPr lang="en-US" altLang="zh-CN" dirty="0"/>
          </a:p>
          <a:p>
            <a:pPr marL="285750" indent="-285750" algn="just">
              <a:buFont typeface="Wingdings" panose="05000000000000000000" pitchFamily="2" charset="2"/>
              <a:buChar char="u"/>
            </a:pPr>
            <a:r>
              <a:rPr lang="zh-CN" altLang="en-US" dirty="0"/>
              <a:t>提升生产效率与产品质量</a:t>
            </a:r>
            <a:endParaRPr lang="en-US" altLang="zh-CN" dirty="0"/>
          </a:p>
          <a:p>
            <a:pPr marL="285750" indent="-285750" algn="just">
              <a:buFont typeface="Wingdings" panose="05000000000000000000" pitchFamily="2" charset="2"/>
              <a:buChar char="u"/>
            </a:pPr>
            <a:r>
              <a:rPr lang="zh-CN" altLang="en-US" dirty="0"/>
              <a:t>减少人为失误，提升应变速度</a:t>
            </a:r>
            <a:endParaRPr lang="zh-CN" altLang="en-US" dirty="0"/>
          </a:p>
        </p:txBody>
      </p:sp>
      <p:sp>
        <p:nvSpPr>
          <p:cNvPr id="21" name="矩形 20"/>
          <p:cNvSpPr/>
          <p:nvPr/>
        </p:nvSpPr>
        <p:spPr>
          <a:xfrm>
            <a:off x="4723326" y="5032454"/>
            <a:ext cx="4573073" cy="117379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en-US" altLang="zh-CN" dirty="0"/>
              <a:t>AI </a:t>
            </a:r>
            <a:r>
              <a:rPr lang="zh-CN" altLang="en-US" dirty="0"/>
              <a:t>优化供应链网络，实现供应商</a:t>
            </a:r>
            <a:r>
              <a:rPr lang="en-US" altLang="zh-CN" dirty="0"/>
              <a:t>—</a:t>
            </a:r>
            <a:r>
              <a:rPr lang="zh-CN" altLang="en-US" dirty="0"/>
              <a:t>生产</a:t>
            </a:r>
            <a:r>
              <a:rPr lang="en-US" altLang="zh-CN" dirty="0"/>
              <a:t>—</a:t>
            </a:r>
            <a:r>
              <a:rPr lang="zh-CN" altLang="en-US" dirty="0"/>
              <a:t>客户信息共享</a:t>
            </a:r>
            <a:endParaRPr lang="en-US" altLang="zh-CN" dirty="0"/>
          </a:p>
          <a:p>
            <a:pPr marL="285750" indent="-285750" algn="just">
              <a:buFont typeface="Wingdings" panose="05000000000000000000" pitchFamily="2" charset="2"/>
              <a:buChar char="u"/>
            </a:pPr>
            <a:r>
              <a:rPr lang="zh-CN" altLang="en-US" dirty="0"/>
              <a:t>提高供应链响应速度，适应市场快速波动</a:t>
            </a:r>
            <a:endParaRPr lang="zh-CN" altLang="en-US" dirty="0"/>
          </a:p>
        </p:txBody>
      </p:sp>
      <p:cxnSp>
        <p:nvCxnSpPr>
          <p:cNvPr id="22" name="连接符: 肘形 21"/>
          <p:cNvCxnSpPr>
            <a:stCxn id="12" idx="3"/>
            <a:endCxn id="14" idx="1"/>
          </p:cNvCxnSpPr>
          <p:nvPr/>
        </p:nvCxnSpPr>
        <p:spPr>
          <a:xfrm flipV="1">
            <a:off x="1396301" y="1878642"/>
            <a:ext cx="745514" cy="194737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连接符: 肘形 23"/>
          <p:cNvCxnSpPr>
            <a:stCxn id="12" idx="3"/>
            <a:endCxn id="15" idx="1"/>
          </p:cNvCxnSpPr>
          <p:nvPr/>
        </p:nvCxnSpPr>
        <p:spPr>
          <a:xfrm flipV="1">
            <a:off x="1396301" y="3125854"/>
            <a:ext cx="745514" cy="70016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连接符: 肘形 25"/>
          <p:cNvCxnSpPr>
            <a:stCxn id="12" idx="3"/>
            <a:endCxn id="16" idx="1"/>
          </p:cNvCxnSpPr>
          <p:nvPr/>
        </p:nvCxnSpPr>
        <p:spPr>
          <a:xfrm>
            <a:off x="1396301" y="3826021"/>
            <a:ext cx="745515" cy="54704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连接符: 肘形 27"/>
          <p:cNvCxnSpPr>
            <a:stCxn id="12" idx="3"/>
            <a:endCxn id="17" idx="1"/>
          </p:cNvCxnSpPr>
          <p:nvPr/>
        </p:nvCxnSpPr>
        <p:spPr>
          <a:xfrm>
            <a:off x="1396301" y="3826021"/>
            <a:ext cx="745515" cy="179425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4" idx="3"/>
            <a:endCxn id="18" idx="1"/>
          </p:cNvCxnSpPr>
          <p:nvPr/>
        </p:nvCxnSpPr>
        <p:spPr>
          <a:xfrm flipV="1">
            <a:off x="4087572" y="1875946"/>
            <a:ext cx="635754" cy="26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15" idx="3"/>
            <a:endCxn id="19" idx="1"/>
          </p:cNvCxnSpPr>
          <p:nvPr/>
        </p:nvCxnSpPr>
        <p:spPr>
          <a:xfrm>
            <a:off x="4087572" y="3125854"/>
            <a:ext cx="63575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直接箭头连接符 33"/>
          <p:cNvCxnSpPr>
            <a:stCxn id="16" idx="3"/>
            <a:endCxn id="20" idx="1"/>
          </p:cNvCxnSpPr>
          <p:nvPr/>
        </p:nvCxnSpPr>
        <p:spPr>
          <a:xfrm flipV="1">
            <a:off x="4087573" y="4368466"/>
            <a:ext cx="635753" cy="4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直接箭头连接符 35"/>
          <p:cNvCxnSpPr>
            <a:stCxn id="17" idx="3"/>
            <a:endCxn id="21" idx="1"/>
          </p:cNvCxnSpPr>
          <p:nvPr/>
        </p:nvCxnSpPr>
        <p:spPr>
          <a:xfrm flipV="1">
            <a:off x="4087573" y="5619350"/>
            <a:ext cx="635753" cy="9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矩形: 圆角 36"/>
          <p:cNvSpPr/>
          <p:nvPr/>
        </p:nvSpPr>
        <p:spPr>
          <a:xfrm>
            <a:off x="10475147" y="2828838"/>
            <a:ext cx="641104" cy="1794314"/>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组织灵活性</a:t>
            </a:r>
            <a:endParaRPr lang="zh-CN" altLang="en-US" b="1" dirty="0"/>
          </a:p>
        </p:txBody>
      </p:sp>
      <p:cxnSp>
        <p:nvCxnSpPr>
          <p:cNvPr id="39" name="连接符: 肘形 38"/>
          <p:cNvCxnSpPr>
            <a:stCxn id="18" idx="3"/>
            <a:endCxn id="37" idx="1"/>
          </p:cNvCxnSpPr>
          <p:nvPr/>
        </p:nvCxnSpPr>
        <p:spPr>
          <a:xfrm>
            <a:off x="9296399" y="1875946"/>
            <a:ext cx="1178748" cy="185004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连接符: 肘形 40"/>
          <p:cNvCxnSpPr>
            <a:stCxn id="19" idx="3"/>
            <a:endCxn id="37" idx="1"/>
          </p:cNvCxnSpPr>
          <p:nvPr/>
        </p:nvCxnSpPr>
        <p:spPr>
          <a:xfrm>
            <a:off x="9296399" y="3125854"/>
            <a:ext cx="1178748" cy="60014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连接符: 肘形 42"/>
          <p:cNvCxnSpPr>
            <a:stCxn id="20" idx="3"/>
            <a:endCxn id="37" idx="1"/>
          </p:cNvCxnSpPr>
          <p:nvPr/>
        </p:nvCxnSpPr>
        <p:spPr>
          <a:xfrm flipV="1">
            <a:off x="9296399" y="3725995"/>
            <a:ext cx="1178748" cy="64247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连接符: 肘形 44"/>
          <p:cNvCxnSpPr>
            <a:stCxn id="21" idx="3"/>
            <a:endCxn id="37" idx="1"/>
          </p:cNvCxnSpPr>
          <p:nvPr/>
        </p:nvCxnSpPr>
        <p:spPr>
          <a:xfrm flipV="1">
            <a:off x="9296399" y="3725995"/>
            <a:ext cx="1178748" cy="189335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9168" y="1051092"/>
            <a:ext cx="5554554" cy="400110"/>
          </a:xfrm>
          <a:prstGeom prst="rect">
            <a:avLst/>
          </a:prstGeom>
          <a:noFill/>
        </p:spPr>
        <p:txBody>
          <a:bodyPr wrap="square" rtlCol="0">
            <a:spAutoFit/>
          </a:bodyPr>
          <a:lstStyle/>
          <a:p>
            <a:r>
              <a:rPr lang="zh-CN" altLang="en-US" sz="2000" b="1" dirty="0"/>
              <a:t>一、人工智能对企业决策的影响</a:t>
            </a:r>
            <a:endParaRPr lang="zh-CN" altLang="en-US" sz="2000" b="1" dirty="0"/>
          </a:p>
        </p:txBody>
      </p:sp>
      <p:sp>
        <p:nvSpPr>
          <p:cNvPr id="2" name="矩形 1"/>
          <p:cNvSpPr/>
          <p:nvPr/>
        </p:nvSpPr>
        <p:spPr>
          <a:xfrm>
            <a:off x="1382712" y="1548149"/>
            <a:ext cx="2895274" cy="2791046"/>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b="1" dirty="0"/>
              <a:t>数据要素的战略地位</a:t>
            </a:r>
            <a:endParaRPr lang="en-US" altLang="zh-CN" b="1" dirty="0"/>
          </a:p>
          <a:p>
            <a:pPr marL="285750" indent="-285750" algn="just">
              <a:lnSpc>
                <a:spcPct val="150000"/>
              </a:lnSpc>
              <a:buFont typeface="Wingdings" panose="05000000000000000000" pitchFamily="2" charset="2"/>
              <a:buChar char="u"/>
            </a:pPr>
            <a:r>
              <a:rPr lang="zh-CN" altLang="en-US" dirty="0"/>
              <a:t>非竞争性、易复制性、要素协同性 → 改变资源配置逻辑</a:t>
            </a:r>
            <a:endParaRPr lang="en-US" altLang="zh-CN" dirty="0"/>
          </a:p>
          <a:p>
            <a:pPr marL="285750" indent="-285750" algn="just">
              <a:lnSpc>
                <a:spcPct val="150000"/>
              </a:lnSpc>
              <a:buFont typeface="Wingdings" panose="05000000000000000000" pitchFamily="2" charset="2"/>
              <a:buChar char="u"/>
            </a:pPr>
            <a:r>
              <a:rPr lang="zh-CN" altLang="en-US" dirty="0"/>
              <a:t>在企业决策中降低信息不对称、拓宽市场边界</a:t>
            </a:r>
            <a:endParaRPr lang="zh-CN" altLang="en-US" dirty="0"/>
          </a:p>
        </p:txBody>
      </p:sp>
      <p:sp>
        <p:nvSpPr>
          <p:cNvPr id="6" name="矩形 5"/>
          <p:cNvSpPr/>
          <p:nvPr/>
        </p:nvSpPr>
        <p:spPr>
          <a:xfrm>
            <a:off x="7914016" y="1548149"/>
            <a:ext cx="2895274" cy="2791046"/>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b="1" dirty="0"/>
              <a:t>人工智能的赋能作用</a:t>
            </a:r>
            <a:endParaRPr lang="en-US" altLang="zh-CN" b="1" dirty="0"/>
          </a:p>
          <a:p>
            <a:pPr marL="285750" indent="-285750" algn="just">
              <a:lnSpc>
                <a:spcPct val="150000"/>
              </a:lnSpc>
              <a:buFont typeface="Wingdings" panose="05000000000000000000" pitchFamily="2" charset="2"/>
              <a:buChar char="u"/>
            </a:pPr>
            <a:r>
              <a:rPr lang="zh-CN" altLang="en-US" dirty="0"/>
              <a:t>数据驱动：依赖大规模、多模态数据</a:t>
            </a:r>
            <a:endParaRPr lang="en-US" altLang="zh-CN" dirty="0"/>
          </a:p>
          <a:p>
            <a:pPr marL="285750" indent="-285750" algn="just">
              <a:lnSpc>
                <a:spcPct val="150000"/>
              </a:lnSpc>
              <a:buFont typeface="Wingdings" panose="05000000000000000000" pitchFamily="2" charset="2"/>
              <a:buChar char="u"/>
            </a:pPr>
            <a:r>
              <a:rPr lang="zh-CN" altLang="en-US" dirty="0"/>
              <a:t>智能演进：从单一任务 → 多任务 → 可扩展智能</a:t>
            </a:r>
            <a:endParaRPr lang="zh-CN" altLang="en-US" dirty="0"/>
          </a:p>
        </p:txBody>
      </p:sp>
      <p:sp>
        <p:nvSpPr>
          <p:cNvPr id="7" name="矩形 6"/>
          <p:cNvSpPr/>
          <p:nvPr/>
        </p:nvSpPr>
        <p:spPr>
          <a:xfrm>
            <a:off x="4648364" y="3769242"/>
            <a:ext cx="2895274" cy="2963519"/>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b="1" dirty="0"/>
              <a:t>企业决策的重要性</a:t>
            </a:r>
            <a:endParaRPr lang="en-US" altLang="zh-CN" b="1" dirty="0"/>
          </a:p>
          <a:p>
            <a:pPr marL="285750" indent="-285750" algn="just">
              <a:lnSpc>
                <a:spcPct val="150000"/>
              </a:lnSpc>
              <a:buFont typeface="Wingdings" panose="05000000000000000000" pitchFamily="2" charset="2"/>
              <a:buChar char="u"/>
            </a:pPr>
            <a:r>
              <a:rPr lang="zh-CN" altLang="en-US" dirty="0"/>
              <a:t>战略方向、运营效率、成果产出均取决于决策质量</a:t>
            </a:r>
            <a:endParaRPr lang="en-US" altLang="zh-CN" dirty="0"/>
          </a:p>
          <a:p>
            <a:pPr marL="285750" indent="-285750" algn="just">
              <a:lnSpc>
                <a:spcPct val="150000"/>
              </a:lnSpc>
              <a:buFont typeface="Wingdings" panose="05000000000000000000" pitchFamily="2" charset="2"/>
              <a:buChar char="u"/>
            </a:pPr>
            <a:r>
              <a:rPr lang="zh-CN" altLang="en-US" dirty="0"/>
              <a:t>决策模式正从“经验驱动”向“数据驱动</a:t>
            </a:r>
            <a:r>
              <a:rPr lang="en-US" altLang="zh-CN" dirty="0"/>
              <a:t>—</a:t>
            </a:r>
            <a:r>
              <a:rPr lang="zh-CN" altLang="en-US" dirty="0"/>
              <a:t>智能驱动”演进</a:t>
            </a:r>
            <a:endParaRPr lang="zh-CN" altLang="en-US" dirty="0"/>
          </a:p>
        </p:txBody>
      </p:sp>
      <p:sp>
        <p:nvSpPr>
          <p:cNvPr id="5" name="箭头: 右 4"/>
          <p:cNvSpPr/>
          <p:nvPr/>
        </p:nvSpPr>
        <p:spPr>
          <a:xfrm rot="1577292">
            <a:off x="3310282" y="4774019"/>
            <a:ext cx="1244010" cy="430618"/>
          </a:xfrm>
          <a:prstGeom prst="right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箭头: 右 8"/>
          <p:cNvSpPr/>
          <p:nvPr/>
        </p:nvSpPr>
        <p:spPr>
          <a:xfrm rot="9013875">
            <a:off x="8279231" y="4774019"/>
            <a:ext cx="1244010" cy="430618"/>
          </a:xfrm>
          <a:prstGeom prst="right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箭头: 右 9"/>
          <p:cNvSpPr/>
          <p:nvPr/>
        </p:nvSpPr>
        <p:spPr>
          <a:xfrm>
            <a:off x="5473995" y="2394913"/>
            <a:ext cx="1244010" cy="430618"/>
          </a:xfrm>
          <a:prstGeom prst="right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216357" y="4565259"/>
            <a:ext cx="2999853" cy="2031325"/>
          </a:xfrm>
          <a:prstGeom prst="rect">
            <a:avLst/>
          </a:prstGeom>
          <a:noFill/>
        </p:spPr>
        <p:txBody>
          <a:bodyPr wrap="square" rtlCol="0">
            <a:spAutoFit/>
          </a:bodyPr>
          <a:lstStyle/>
          <a:p>
            <a:r>
              <a:rPr lang="zh-CN" altLang="en-US" b="1" dirty="0">
                <a:solidFill>
                  <a:srgbClr val="AE282F"/>
                </a:solidFill>
              </a:rPr>
              <a:t>第一，数据是新时代的“生产要素”；第二，</a:t>
            </a:r>
            <a:r>
              <a:rPr lang="en-US" altLang="zh-CN" b="1" dirty="0">
                <a:solidFill>
                  <a:srgbClr val="AE282F"/>
                </a:solidFill>
              </a:rPr>
              <a:t>AI </a:t>
            </a:r>
            <a:r>
              <a:rPr lang="zh-CN" altLang="en-US" b="1" dirty="0">
                <a:solidFill>
                  <a:srgbClr val="AE282F"/>
                </a:solidFill>
              </a:rPr>
              <a:t>是数据的“放大器”；第三，企业决策是企业的“大脑”。理解这三者的关系，就是理解为什么人工智能能深刻影响企业行为的核心。</a:t>
            </a:r>
            <a:endParaRPr lang="zh-CN" altLang="en-US" b="1" dirty="0">
              <a:solidFill>
                <a:srgbClr val="AE282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5" grpId="0" animBg="1"/>
      <p:bldP spid="9" grpId="0" animBg="1"/>
      <p:bldP spid="10" grpId="0" animBg="1"/>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11" name="文本框 10"/>
          <p:cNvSpPr txBox="1"/>
          <p:nvPr/>
        </p:nvSpPr>
        <p:spPr>
          <a:xfrm>
            <a:off x="331738" y="972038"/>
            <a:ext cx="5554554" cy="400110"/>
          </a:xfrm>
          <a:prstGeom prst="rect">
            <a:avLst/>
          </a:prstGeom>
          <a:noFill/>
        </p:spPr>
        <p:txBody>
          <a:bodyPr wrap="square" rtlCol="0">
            <a:spAutoFit/>
          </a:bodyPr>
          <a:lstStyle/>
          <a:p>
            <a:r>
              <a:rPr lang="zh-CN" altLang="en-US" sz="2000" b="1" dirty="0"/>
              <a:t>三、组织灵活性与韧性的提升</a:t>
            </a:r>
            <a:endParaRPr lang="zh-CN" altLang="en-US" sz="2000" b="1" dirty="0"/>
          </a:p>
        </p:txBody>
      </p:sp>
      <p:sp>
        <p:nvSpPr>
          <p:cNvPr id="12" name="矩形: 圆角 11"/>
          <p:cNvSpPr/>
          <p:nvPr/>
        </p:nvSpPr>
        <p:spPr>
          <a:xfrm>
            <a:off x="459856" y="2595412"/>
            <a:ext cx="641104" cy="79190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endParaRPr lang="zh-CN" altLang="en-US" b="1" dirty="0"/>
          </a:p>
        </p:txBody>
      </p:sp>
      <p:sp>
        <p:nvSpPr>
          <p:cNvPr id="14" name="矩形 13"/>
          <p:cNvSpPr/>
          <p:nvPr/>
        </p:nvSpPr>
        <p:spPr>
          <a:xfrm>
            <a:off x="1846474" y="1756867"/>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供应链韧性提升</a:t>
            </a:r>
            <a:endParaRPr lang="zh-CN" altLang="en-US" b="1" dirty="0"/>
          </a:p>
        </p:txBody>
      </p:sp>
      <p:sp>
        <p:nvSpPr>
          <p:cNvPr id="15" name="矩形 14"/>
          <p:cNvSpPr/>
          <p:nvPr/>
        </p:nvSpPr>
        <p:spPr>
          <a:xfrm>
            <a:off x="1846474" y="3648244"/>
            <a:ext cx="1945757" cy="5940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危机管理能力</a:t>
            </a:r>
            <a:endParaRPr lang="zh-CN" altLang="en-US" b="1" dirty="0"/>
          </a:p>
        </p:txBody>
      </p:sp>
      <p:sp>
        <p:nvSpPr>
          <p:cNvPr id="18" name="矩形 17"/>
          <p:cNvSpPr/>
          <p:nvPr/>
        </p:nvSpPr>
        <p:spPr>
          <a:xfrm>
            <a:off x="4237485" y="1465469"/>
            <a:ext cx="3642865" cy="117379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zh-CN" altLang="en-US" dirty="0"/>
              <a:t>出现中断时，</a:t>
            </a:r>
            <a:r>
              <a:rPr lang="en-US" altLang="zh-CN" dirty="0"/>
              <a:t>AI </a:t>
            </a:r>
            <a:r>
              <a:rPr lang="zh-CN" altLang="en-US" dirty="0"/>
              <a:t>快速调整策略</a:t>
            </a:r>
            <a:endParaRPr lang="en-US" altLang="zh-CN" dirty="0"/>
          </a:p>
          <a:p>
            <a:pPr marL="285750" indent="-285750" algn="just">
              <a:buFont typeface="Wingdings" panose="05000000000000000000" pitchFamily="2" charset="2"/>
              <a:buChar char="u"/>
            </a:pPr>
            <a:r>
              <a:rPr lang="zh-CN" altLang="en-US" dirty="0"/>
              <a:t>重新配置资源，寻找替代供应商</a:t>
            </a:r>
            <a:endParaRPr lang="en-US" altLang="zh-CN" dirty="0"/>
          </a:p>
          <a:p>
            <a:pPr marL="285750" indent="-285750" algn="just">
              <a:buFont typeface="Wingdings" panose="05000000000000000000" pitchFamily="2" charset="2"/>
              <a:buChar char="u"/>
            </a:pPr>
            <a:r>
              <a:rPr lang="zh-CN" altLang="en-US" dirty="0"/>
              <a:t>优化生产计划，减少损失</a:t>
            </a:r>
            <a:endParaRPr lang="zh-CN" altLang="en-US" dirty="0"/>
          </a:p>
        </p:txBody>
      </p:sp>
      <p:sp>
        <p:nvSpPr>
          <p:cNvPr id="19" name="矩形 18"/>
          <p:cNvSpPr/>
          <p:nvPr/>
        </p:nvSpPr>
        <p:spPr>
          <a:xfrm>
            <a:off x="4237485" y="3429000"/>
            <a:ext cx="3642865" cy="103670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u"/>
            </a:pPr>
            <a:r>
              <a:rPr lang="en-US" altLang="zh-CN" dirty="0"/>
              <a:t>AI </a:t>
            </a:r>
            <a:r>
              <a:rPr lang="zh-CN" altLang="en-US" dirty="0"/>
              <a:t>快速收集、处理突发事件相关信息</a:t>
            </a:r>
            <a:endParaRPr lang="en-US" altLang="zh-CN" dirty="0"/>
          </a:p>
          <a:p>
            <a:pPr marL="285750" indent="-285750" algn="just">
              <a:buFont typeface="Wingdings" panose="05000000000000000000" pitchFamily="2" charset="2"/>
              <a:buChar char="u"/>
            </a:pPr>
            <a:r>
              <a:rPr lang="zh-CN" altLang="en-US" dirty="0"/>
              <a:t>提供科学、及时的决策支持</a:t>
            </a:r>
            <a:endParaRPr lang="zh-CN" altLang="en-US" dirty="0"/>
          </a:p>
        </p:txBody>
      </p:sp>
      <p:sp>
        <p:nvSpPr>
          <p:cNvPr id="20" name="矩形 19"/>
          <p:cNvSpPr/>
          <p:nvPr/>
        </p:nvSpPr>
        <p:spPr>
          <a:xfrm>
            <a:off x="465452" y="4882742"/>
            <a:ext cx="4782121" cy="117379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应用案例</a:t>
            </a:r>
            <a:endParaRPr lang="en-US" altLang="zh-CN" b="1" dirty="0"/>
          </a:p>
          <a:p>
            <a:pPr marL="285750" indent="-285750" algn="just">
              <a:buFont typeface="Wingdings" panose="05000000000000000000" pitchFamily="2" charset="2"/>
              <a:buChar char="u"/>
            </a:pPr>
            <a:r>
              <a:rPr lang="zh-CN" altLang="en-US" dirty="0"/>
              <a:t>疫情期间：</a:t>
            </a:r>
            <a:r>
              <a:rPr lang="en-US" altLang="zh-CN" dirty="0"/>
              <a:t>AI </a:t>
            </a:r>
            <a:r>
              <a:rPr lang="zh-CN" altLang="en-US" dirty="0"/>
              <a:t>驱动的监测与预警系统</a:t>
            </a:r>
            <a:endParaRPr lang="en-US" altLang="zh-CN" dirty="0"/>
          </a:p>
          <a:p>
            <a:pPr marL="285750" indent="-285750" algn="just">
              <a:buFont typeface="Wingdings" panose="05000000000000000000" pitchFamily="2" charset="2"/>
              <a:buChar char="u"/>
            </a:pPr>
            <a:r>
              <a:rPr lang="zh-CN" altLang="en-US" dirty="0"/>
              <a:t>实时追踪疫情数据 → 指导企业复工复产与防控措施</a:t>
            </a:r>
            <a:endParaRPr lang="zh-CN" altLang="en-US" dirty="0"/>
          </a:p>
        </p:txBody>
      </p:sp>
      <p:cxnSp>
        <p:nvCxnSpPr>
          <p:cNvPr id="22" name="连接符: 肘形 21"/>
          <p:cNvCxnSpPr>
            <a:stCxn id="12" idx="3"/>
            <a:endCxn id="14" idx="1"/>
          </p:cNvCxnSpPr>
          <p:nvPr/>
        </p:nvCxnSpPr>
        <p:spPr>
          <a:xfrm flipV="1">
            <a:off x="1100960" y="2053883"/>
            <a:ext cx="745514" cy="93748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连接符: 肘形 23"/>
          <p:cNvCxnSpPr>
            <a:stCxn id="12" idx="3"/>
            <a:endCxn id="15" idx="1"/>
          </p:cNvCxnSpPr>
          <p:nvPr/>
        </p:nvCxnSpPr>
        <p:spPr>
          <a:xfrm>
            <a:off x="1100960" y="2991365"/>
            <a:ext cx="745514" cy="95389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4" idx="3"/>
            <a:endCxn id="18" idx="1"/>
          </p:cNvCxnSpPr>
          <p:nvPr/>
        </p:nvCxnSpPr>
        <p:spPr>
          <a:xfrm flipV="1">
            <a:off x="3792231" y="2052365"/>
            <a:ext cx="445254" cy="15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stCxn id="15" idx="3"/>
            <a:endCxn id="19" idx="1"/>
          </p:cNvCxnSpPr>
          <p:nvPr/>
        </p:nvCxnSpPr>
        <p:spPr>
          <a:xfrm>
            <a:off x="3792231" y="3945260"/>
            <a:ext cx="445254" cy="20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矩形: 圆角 36"/>
          <p:cNvSpPr/>
          <p:nvPr/>
        </p:nvSpPr>
        <p:spPr>
          <a:xfrm>
            <a:off x="10954902" y="2095782"/>
            <a:ext cx="641104" cy="1794314"/>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组织韧性</a:t>
            </a:r>
            <a:endParaRPr lang="zh-CN" altLang="en-US" b="1" dirty="0"/>
          </a:p>
        </p:txBody>
      </p:sp>
      <p:sp>
        <p:nvSpPr>
          <p:cNvPr id="42" name="矩形 41"/>
          <p:cNvSpPr/>
          <p:nvPr/>
        </p:nvSpPr>
        <p:spPr>
          <a:xfrm>
            <a:off x="8448912" y="1898562"/>
            <a:ext cx="2203449" cy="2185604"/>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总体效果</a:t>
            </a:r>
            <a:endParaRPr lang="en-US" altLang="zh-CN" b="1" dirty="0"/>
          </a:p>
          <a:p>
            <a:pPr marL="285750" indent="-285750" algn="just">
              <a:buFont typeface="Wingdings" panose="05000000000000000000" pitchFamily="2" charset="2"/>
              <a:buChar char="u"/>
            </a:pPr>
            <a:r>
              <a:rPr lang="zh-CN" altLang="en-US" dirty="0"/>
              <a:t>组织在危机中保持稳定</a:t>
            </a:r>
            <a:endParaRPr lang="en-US" altLang="zh-CN" dirty="0"/>
          </a:p>
          <a:p>
            <a:pPr marL="285750" indent="-285750" algn="just">
              <a:buFont typeface="Wingdings" panose="05000000000000000000" pitchFamily="2" charset="2"/>
              <a:buChar char="u"/>
            </a:pPr>
            <a:r>
              <a:rPr lang="zh-CN" altLang="en-US" dirty="0"/>
              <a:t>危机后快速恢复与再发展</a:t>
            </a:r>
            <a:endParaRPr lang="en-US" altLang="zh-CN" dirty="0"/>
          </a:p>
          <a:p>
            <a:pPr marL="285750" indent="-285750" algn="just">
              <a:buFont typeface="Wingdings" panose="05000000000000000000" pitchFamily="2" charset="2"/>
              <a:buChar char="u"/>
            </a:pPr>
            <a:r>
              <a:rPr lang="zh-CN" altLang="en-US" dirty="0"/>
              <a:t>从“被动承受” → “主动应对”</a:t>
            </a:r>
            <a:endParaRPr lang="zh-CN" altLang="en-US" dirty="0"/>
          </a:p>
        </p:txBody>
      </p:sp>
      <p:cxnSp>
        <p:nvCxnSpPr>
          <p:cNvPr id="38" name="连接符: 肘形 37"/>
          <p:cNvCxnSpPr>
            <a:stCxn id="18" idx="3"/>
            <a:endCxn id="42" idx="1"/>
          </p:cNvCxnSpPr>
          <p:nvPr/>
        </p:nvCxnSpPr>
        <p:spPr>
          <a:xfrm>
            <a:off x="7880350" y="2052365"/>
            <a:ext cx="568562" cy="93899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连接符: 肘形 43"/>
          <p:cNvCxnSpPr>
            <a:stCxn id="19" idx="3"/>
            <a:endCxn id="42" idx="1"/>
          </p:cNvCxnSpPr>
          <p:nvPr/>
        </p:nvCxnSpPr>
        <p:spPr>
          <a:xfrm flipV="1">
            <a:off x="7880350" y="2991364"/>
            <a:ext cx="568562" cy="95598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stCxn id="42" idx="3"/>
            <a:endCxn id="37" idx="1"/>
          </p:cNvCxnSpPr>
          <p:nvPr/>
        </p:nvCxnSpPr>
        <p:spPr>
          <a:xfrm>
            <a:off x="10652361" y="2991364"/>
            <a:ext cx="302541" cy="15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文本框 47"/>
          <p:cNvSpPr txBox="1"/>
          <p:nvPr/>
        </p:nvSpPr>
        <p:spPr>
          <a:xfrm>
            <a:off x="5967098" y="4850422"/>
            <a:ext cx="5797550" cy="1200329"/>
          </a:xfrm>
          <a:prstGeom prst="rect">
            <a:avLst/>
          </a:prstGeom>
          <a:noFill/>
        </p:spPr>
        <p:txBody>
          <a:bodyPr wrap="square" rtlCol="0">
            <a:spAutoFit/>
          </a:bodyPr>
          <a:lstStyle/>
          <a:p>
            <a:r>
              <a:rPr lang="zh-CN" altLang="en-US" b="1" dirty="0"/>
              <a:t>人工智能不仅让企业灵活，更让企业“抗打”。供应链的快速重构、危机中的信息收集和应对策略，都是韧性的体现。</a:t>
            </a:r>
            <a:r>
              <a:rPr lang="en-US" altLang="zh-CN" b="1" dirty="0"/>
              <a:t>AI </a:t>
            </a:r>
            <a:r>
              <a:rPr lang="zh-CN" altLang="en-US" b="1" dirty="0"/>
              <a:t>的加入，让企业从“被动挨打”变为“主动应对”，大大提升了在动荡环境下的生存能力。</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P spid="19" grpId="0" animBg="1"/>
      <p:bldP spid="20" grpId="0" animBg="1"/>
      <p:bldP spid="37" grpId="0" animBg="1"/>
      <p:bldP spid="42" grpId="0" animBg="1"/>
      <p:bldP spid="4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11" name="文本框 10"/>
          <p:cNvSpPr txBox="1"/>
          <p:nvPr/>
        </p:nvSpPr>
        <p:spPr>
          <a:xfrm>
            <a:off x="278512" y="914488"/>
            <a:ext cx="11634976" cy="954107"/>
          </a:xfrm>
          <a:prstGeom prst="rect">
            <a:avLst/>
          </a:prstGeom>
          <a:noFill/>
        </p:spPr>
        <p:txBody>
          <a:bodyPr wrap="square" rtlCol="0">
            <a:spAutoFit/>
          </a:bodyPr>
          <a:lstStyle/>
          <a:p>
            <a:pPr algn="just"/>
            <a:r>
              <a:rPr lang="zh-CN" altLang="en-US" sz="2000" b="1" dirty="0"/>
              <a:t>拓展文献阅读：</a:t>
            </a:r>
            <a:r>
              <a:rPr lang="en-US" altLang="zh-CN" sz="2000" b="1" dirty="0"/>
              <a:t>AI</a:t>
            </a:r>
            <a:r>
              <a:rPr lang="zh-CN" altLang="en-US" sz="2000" b="1" dirty="0"/>
              <a:t>与企业韧性：来自自然灾害冲击的证据</a:t>
            </a:r>
            <a:endParaRPr lang="en-US" altLang="zh-CN" sz="2000" b="1" dirty="0"/>
          </a:p>
          <a:p>
            <a:pPr algn="just"/>
            <a:r>
              <a:rPr lang="en-US" altLang="zh-CN" dirty="0"/>
              <a:t>Han, M., Shen, H., Wu, J., &amp; Zhang, X. (2025). </a:t>
            </a:r>
            <a:r>
              <a:rPr lang="en-US" altLang="zh-CN" dirty="0">
                <a:hlinkClick r:id="rId1"/>
              </a:rPr>
              <a:t>Artificial Intelligence and Firm Resilience: Empirical Evidence from Natural Disaster Shocks. </a:t>
            </a:r>
            <a:r>
              <a:rPr lang="en-US" altLang="zh-CN" dirty="0"/>
              <a:t>Information Systems Research.</a:t>
            </a:r>
            <a:endParaRPr lang="zh-CN" altLang="en-US" dirty="0"/>
          </a:p>
        </p:txBody>
      </p:sp>
      <p:sp>
        <p:nvSpPr>
          <p:cNvPr id="21" name="文本框 20"/>
          <p:cNvSpPr txBox="1"/>
          <p:nvPr/>
        </p:nvSpPr>
        <p:spPr>
          <a:xfrm>
            <a:off x="240865" y="2349827"/>
            <a:ext cx="6008915" cy="2308324"/>
          </a:xfrm>
          <a:prstGeom prst="rect">
            <a:avLst/>
          </a:prstGeom>
          <a:noFill/>
          <a:ln w="19050">
            <a:solidFill>
              <a:schemeClr val="accent1"/>
            </a:solidFill>
            <a:prstDash val="dash"/>
          </a:ln>
        </p:spPr>
        <p:txBody>
          <a:bodyPr wrap="square" rtlCol="0">
            <a:spAutoFit/>
          </a:bodyPr>
          <a:lstStyle/>
          <a:p>
            <a:pPr algn="just"/>
            <a:r>
              <a:rPr lang="en-US" altLang="zh-CN" b="1" dirty="0"/>
              <a:t>AI</a:t>
            </a:r>
            <a:r>
              <a:rPr lang="zh-CN" altLang="en-US" b="1" dirty="0"/>
              <a:t>的快速渗透</a:t>
            </a:r>
            <a:endParaRPr lang="en-US" altLang="zh-CN" dirty="0"/>
          </a:p>
          <a:p>
            <a:pPr marL="285750" indent="-285750" algn="just">
              <a:buFont typeface="Wingdings" panose="05000000000000000000" pitchFamily="2" charset="2"/>
              <a:buChar char="Ø"/>
            </a:pPr>
            <a:r>
              <a:rPr lang="zh-CN" altLang="en-US" b="1" dirty="0"/>
              <a:t>驱动力：</a:t>
            </a:r>
            <a:r>
              <a:rPr lang="zh-CN" altLang="en-US" dirty="0"/>
              <a:t>计算能力提升、数据资源丰富、算法突破、</a:t>
            </a:r>
            <a:endParaRPr lang="en-US" altLang="zh-CN" dirty="0"/>
          </a:p>
          <a:p>
            <a:pPr marL="285750" indent="-285750" algn="just">
              <a:buFont typeface="Wingdings" panose="05000000000000000000" pitchFamily="2" charset="2"/>
              <a:buChar char="Ø"/>
            </a:pPr>
            <a:r>
              <a:rPr lang="zh-CN" altLang="en-US" b="1" dirty="0"/>
              <a:t>典型应用：</a:t>
            </a:r>
            <a:endParaRPr lang="en-US" altLang="zh-CN" b="1" dirty="0"/>
          </a:p>
          <a:p>
            <a:pPr marL="742950" lvl="1" indent="-285750" algn="just">
              <a:buFont typeface="Wingdings" panose="05000000000000000000" pitchFamily="2" charset="2"/>
              <a:buChar char="u"/>
            </a:pPr>
            <a:r>
              <a:rPr lang="zh-CN" altLang="en-US" b="1" dirty="0"/>
              <a:t>通用汽车：</a:t>
            </a:r>
            <a:r>
              <a:rPr lang="zh-CN" altLang="en-US" dirty="0"/>
              <a:t>计算机视觉 → 实时监测装配线，预防停机故障</a:t>
            </a:r>
            <a:endParaRPr lang="en-US" altLang="zh-CN" dirty="0"/>
          </a:p>
          <a:p>
            <a:pPr marL="742950" lvl="1" indent="-285750" algn="just">
              <a:buFont typeface="Wingdings" panose="05000000000000000000" pitchFamily="2" charset="2"/>
              <a:buChar char="u"/>
            </a:pPr>
            <a:r>
              <a:rPr lang="zh-CN" altLang="en-US" b="1" dirty="0"/>
              <a:t>达能集团：</a:t>
            </a:r>
            <a:r>
              <a:rPr lang="zh-CN" altLang="en-US" dirty="0"/>
              <a:t>机器学习 → 改善营销、销售、供应链与财务协调</a:t>
            </a:r>
            <a:endParaRPr lang="en-US" altLang="zh-CN" dirty="0"/>
          </a:p>
          <a:p>
            <a:pPr marL="285750" indent="-285750" algn="just">
              <a:buFont typeface="Wingdings" panose="05000000000000000000" pitchFamily="2" charset="2"/>
              <a:buChar char="Ø"/>
            </a:pPr>
            <a:r>
              <a:rPr lang="zh-CN" altLang="en-US" b="1" dirty="0"/>
              <a:t>结果：</a:t>
            </a:r>
            <a:r>
              <a:rPr lang="en-US" altLang="zh-CN" dirty="0"/>
              <a:t>AI</a:t>
            </a:r>
            <a:r>
              <a:rPr lang="zh-CN" altLang="en-US" dirty="0"/>
              <a:t>成为企业提升生产效率与运营优化的关键技术</a:t>
            </a:r>
            <a:endParaRPr lang="zh-CN" altLang="en-US" dirty="0"/>
          </a:p>
        </p:txBody>
      </p:sp>
      <p:sp>
        <p:nvSpPr>
          <p:cNvPr id="23" name="文本框 22"/>
          <p:cNvSpPr txBox="1"/>
          <p:nvPr/>
        </p:nvSpPr>
        <p:spPr>
          <a:xfrm>
            <a:off x="468046" y="1909156"/>
            <a:ext cx="5554554" cy="400110"/>
          </a:xfrm>
          <a:prstGeom prst="rect">
            <a:avLst/>
          </a:prstGeom>
          <a:noFill/>
        </p:spPr>
        <p:txBody>
          <a:bodyPr wrap="square" rtlCol="0">
            <a:spAutoFit/>
          </a:bodyPr>
          <a:lstStyle/>
          <a:p>
            <a:r>
              <a:rPr lang="en-US" altLang="zh-CN" sz="2000" b="1" dirty="0"/>
              <a:t>01 </a:t>
            </a:r>
            <a:r>
              <a:rPr lang="zh-CN" altLang="en-US" sz="2000" b="1" dirty="0"/>
              <a:t>研究背景与问题</a:t>
            </a:r>
            <a:endParaRPr lang="zh-CN" altLang="en-US" sz="2000" b="1" dirty="0"/>
          </a:p>
        </p:txBody>
      </p:sp>
      <p:sp>
        <p:nvSpPr>
          <p:cNvPr id="25" name="文本框 24"/>
          <p:cNvSpPr txBox="1"/>
          <p:nvPr/>
        </p:nvSpPr>
        <p:spPr>
          <a:xfrm>
            <a:off x="6402179" y="2349827"/>
            <a:ext cx="5672445" cy="2308324"/>
          </a:xfrm>
          <a:prstGeom prst="rect">
            <a:avLst/>
          </a:prstGeom>
          <a:noFill/>
          <a:ln w="19050">
            <a:solidFill>
              <a:schemeClr val="accent1"/>
            </a:solidFill>
            <a:prstDash val="dash"/>
          </a:ln>
        </p:spPr>
        <p:txBody>
          <a:bodyPr wrap="square" rtlCol="0">
            <a:spAutoFit/>
          </a:bodyPr>
          <a:lstStyle/>
          <a:p>
            <a:pPr algn="just"/>
            <a:r>
              <a:rPr lang="zh-CN" altLang="en-US" b="1" dirty="0"/>
              <a:t>学术界和资本市场的关注</a:t>
            </a:r>
            <a:endParaRPr lang="en-US" altLang="zh-CN" b="1" dirty="0"/>
          </a:p>
          <a:p>
            <a:pPr marL="285750" indent="-285750" algn="just">
              <a:buFont typeface="Wingdings" panose="05000000000000000000" pitchFamily="2" charset="2"/>
              <a:buChar char="Ø"/>
            </a:pPr>
            <a:endParaRPr lang="en-US" altLang="zh-CN" b="1" dirty="0"/>
          </a:p>
          <a:p>
            <a:pPr marL="285750" indent="-285750" algn="just">
              <a:buFont typeface="Wingdings" panose="05000000000000000000" pitchFamily="2" charset="2"/>
              <a:buChar char="Ø"/>
            </a:pPr>
            <a:r>
              <a:rPr lang="zh-CN" altLang="en-US" b="1" dirty="0"/>
              <a:t>大量资本涌入 </a:t>
            </a:r>
            <a:r>
              <a:rPr lang="en-US" altLang="zh-CN" b="1" dirty="0"/>
              <a:t>AI </a:t>
            </a:r>
            <a:r>
              <a:rPr lang="zh-CN" altLang="en-US" b="1" dirty="0"/>
              <a:t>领域</a:t>
            </a:r>
            <a:endParaRPr lang="en-US" altLang="zh-CN" b="1" dirty="0"/>
          </a:p>
          <a:p>
            <a:pPr marL="285750" indent="-285750" algn="just">
              <a:buFont typeface="Wingdings" panose="05000000000000000000" pitchFamily="2" charset="2"/>
              <a:buChar char="Ø"/>
            </a:pPr>
            <a:endParaRPr lang="en-US" altLang="zh-CN" b="1" dirty="0"/>
          </a:p>
          <a:p>
            <a:pPr marL="285750" indent="-285750" algn="just">
              <a:buFont typeface="Wingdings" panose="05000000000000000000" pitchFamily="2" charset="2"/>
              <a:buChar char="Ø"/>
            </a:pPr>
            <a:r>
              <a:rPr lang="zh-CN" altLang="en-US" b="1" dirty="0"/>
              <a:t>学术研究视角：</a:t>
            </a:r>
            <a:r>
              <a:rPr lang="en-US" altLang="zh-CN" dirty="0"/>
              <a:t>AI</a:t>
            </a:r>
            <a:r>
              <a:rPr lang="zh-CN" altLang="en-US" dirty="0"/>
              <a:t>投资对经济和商业的影响，包括劳动力市场、创新绩效、零售运营等</a:t>
            </a:r>
            <a:endParaRPr lang="en-US" altLang="zh-CN" dirty="0"/>
          </a:p>
          <a:p>
            <a:pPr marL="285750" indent="-285750" algn="just">
              <a:buFont typeface="Wingdings" panose="05000000000000000000" pitchFamily="2" charset="2"/>
              <a:buChar char="Ø"/>
            </a:pPr>
            <a:endParaRPr lang="en-US" altLang="zh-CN" b="1" dirty="0"/>
          </a:p>
          <a:p>
            <a:pPr marL="285750" indent="-285750" algn="just">
              <a:buFont typeface="Wingdings" panose="05000000000000000000" pitchFamily="2" charset="2"/>
              <a:buChar char="Ø"/>
            </a:pPr>
            <a:r>
              <a:rPr lang="zh-CN" altLang="en-US" b="1" dirty="0"/>
              <a:t>局限：多数研究聚焦于 常态时期的</a:t>
            </a:r>
            <a:r>
              <a:rPr lang="en-US" altLang="zh-CN" b="1" dirty="0"/>
              <a:t>AI</a:t>
            </a:r>
            <a:r>
              <a:rPr lang="zh-CN" altLang="en-US" b="1" dirty="0"/>
              <a:t>价值</a:t>
            </a:r>
            <a:endParaRPr lang="zh-CN" altLang="en-US" dirty="0"/>
          </a:p>
        </p:txBody>
      </p:sp>
      <p:sp>
        <p:nvSpPr>
          <p:cNvPr id="26" name="文本框 25"/>
          <p:cNvSpPr txBox="1"/>
          <p:nvPr/>
        </p:nvSpPr>
        <p:spPr>
          <a:xfrm>
            <a:off x="240865" y="4789350"/>
            <a:ext cx="4273985" cy="1477328"/>
          </a:xfrm>
          <a:prstGeom prst="rect">
            <a:avLst/>
          </a:prstGeom>
          <a:noFill/>
          <a:ln w="19050">
            <a:solidFill>
              <a:schemeClr val="accent1"/>
            </a:solidFill>
            <a:prstDash val="dash"/>
          </a:ln>
        </p:spPr>
        <p:txBody>
          <a:bodyPr wrap="square" rtlCol="0">
            <a:spAutoFit/>
          </a:bodyPr>
          <a:lstStyle/>
          <a:p>
            <a:pPr algn="just"/>
            <a:r>
              <a:rPr lang="zh-CN" altLang="en-US" b="1" dirty="0"/>
              <a:t>现实挑战</a:t>
            </a:r>
            <a:endParaRPr lang="en-US" altLang="zh-CN" b="1" dirty="0"/>
          </a:p>
          <a:p>
            <a:pPr marL="285750" indent="-285750" algn="just">
              <a:buFont typeface="Wingdings" panose="05000000000000000000" pitchFamily="2" charset="2"/>
              <a:buChar char="Ø"/>
            </a:pPr>
            <a:r>
              <a:rPr lang="zh-CN" altLang="en-US" b="1" dirty="0"/>
              <a:t>外部环境高度不确定：</a:t>
            </a:r>
            <a:r>
              <a:rPr lang="zh-CN" altLang="en-US" dirty="0"/>
              <a:t>疫情、政治动荡、军事冲突、气候变化</a:t>
            </a:r>
            <a:endParaRPr lang="en-US" altLang="zh-CN" dirty="0"/>
          </a:p>
          <a:p>
            <a:pPr marL="285750" indent="-285750" algn="just">
              <a:buFont typeface="Wingdings" panose="05000000000000000000" pitchFamily="2" charset="2"/>
              <a:buChar char="Ø"/>
            </a:pPr>
            <a:r>
              <a:rPr lang="zh-CN" altLang="en-US" b="1" dirty="0"/>
              <a:t>学界不足：</a:t>
            </a:r>
            <a:r>
              <a:rPr lang="zh-CN" altLang="en-US" dirty="0"/>
              <a:t>缺乏对 </a:t>
            </a:r>
            <a:r>
              <a:rPr lang="zh-CN" altLang="en-US" b="1" dirty="0"/>
              <a:t>动荡局势下</a:t>
            </a:r>
            <a:r>
              <a:rPr lang="en-US" altLang="zh-CN" b="1" dirty="0"/>
              <a:t>AI</a:t>
            </a:r>
            <a:r>
              <a:rPr lang="zh-CN" altLang="en-US" b="1" dirty="0"/>
              <a:t>作用 </a:t>
            </a:r>
            <a:r>
              <a:rPr lang="zh-CN" altLang="en-US" dirty="0"/>
              <a:t>的系统研究</a:t>
            </a:r>
            <a:endParaRPr lang="zh-CN" altLang="en-US" dirty="0"/>
          </a:p>
        </p:txBody>
      </p:sp>
      <p:sp>
        <p:nvSpPr>
          <p:cNvPr id="27" name="文本框 26"/>
          <p:cNvSpPr txBox="1"/>
          <p:nvPr/>
        </p:nvSpPr>
        <p:spPr>
          <a:xfrm>
            <a:off x="4711700" y="4789349"/>
            <a:ext cx="7393215" cy="1754326"/>
          </a:xfrm>
          <a:prstGeom prst="rect">
            <a:avLst/>
          </a:prstGeom>
          <a:noFill/>
          <a:ln w="19050">
            <a:solidFill>
              <a:schemeClr val="accent1"/>
            </a:solidFill>
            <a:prstDash val="dash"/>
          </a:ln>
        </p:spPr>
        <p:txBody>
          <a:bodyPr wrap="square" rtlCol="0">
            <a:spAutoFit/>
          </a:bodyPr>
          <a:lstStyle/>
          <a:p>
            <a:pPr algn="just"/>
            <a:r>
              <a:rPr lang="zh-CN" altLang="en-US" b="1" dirty="0"/>
              <a:t>本文研究聚焦</a:t>
            </a:r>
            <a:endParaRPr lang="en-US" altLang="zh-CN" b="1" dirty="0"/>
          </a:p>
          <a:p>
            <a:pPr marL="285750" indent="-285750" algn="just">
              <a:buFont typeface="Wingdings" panose="05000000000000000000" pitchFamily="2" charset="2"/>
              <a:buChar char="Ø"/>
            </a:pPr>
            <a:r>
              <a:rPr lang="zh-CN" altLang="en-US" b="1" dirty="0"/>
              <a:t>数据来源：</a:t>
            </a:r>
            <a:r>
              <a:rPr lang="zh-CN" altLang="en-US" dirty="0"/>
              <a:t>自然灾害数据 </a:t>
            </a:r>
            <a:r>
              <a:rPr lang="en-US" altLang="zh-CN" dirty="0"/>
              <a:t>+ </a:t>
            </a:r>
            <a:r>
              <a:rPr lang="zh-CN" altLang="en-US" dirty="0"/>
              <a:t>在线招聘数据 </a:t>
            </a:r>
            <a:r>
              <a:rPr lang="en-US" altLang="zh-CN" dirty="0"/>
              <a:t>+ </a:t>
            </a:r>
            <a:r>
              <a:rPr lang="zh-CN" altLang="en-US" dirty="0"/>
              <a:t>股票价格数据</a:t>
            </a:r>
            <a:endParaRPr lang="en-US" altLang="zh-CN" dirty="0"/>
          </a:p>
          <a:p>
            <a:pPr marL="285750" indent="-285750" algn="just">
              <a:buFont typeface="Wingdings" panose="05000000000000000000" pitchFamily="2" charset="2"/>
              <a:buChar char="Ø"/>
            </a:pPr>
            <a:r>
              <a:rPr lang="zh-CN" altLang="en-US" b="1" dirty="0"/>
              <a:t>研究问题：</a:t>
            </a:r>
            <a:endParaRPr lang="en-US" altLang="zh-CN" b="1" dirty="0"/>
          </a:p>
          <a:p>
            <a:pPr marL="742950" lvl="1" indent="-285750" algn="just">
              <a:buFont typeface="Wingdings" panose="05000000000000000000" pitchFamily="2" charset="2"/>
              <a:buChar char="u"/>
            </a:pPr>
            <a:r>
              <a:rPr lang="zh-CN" altLang="en-US" dirty="0"/>
              <a:t>不确定性冲击如何影响企业绩效？</a:t>
            </a:r>
            <a:endParaRPr lang="en-US" altLang="zh-CN" dirty="0"/>
          </a:p>
          <a:p>
            <a:pPr marL="742950" lvl="1" indent="-285750" algn="just">
              <a:buFont typeface="Wingdings" panose="05000000000000000000" pitchFamily="2" charset="2"/>
              <a:buChar char="u"/>
            </a:pPr>
            <a:r>
              <a:rPr lang="en-US" altLang="zh-CN" dirty="0"/>
              <a:t>AI</a:t>
            </a:r>
            <a:r>
              <a:rPr lang="zh-CN" altLang="en-US" dirty="0"/>
              <a:t>能否缓解冲击造成的负面影响？作用机制是什么？</a:t>
            </a:r>
            <a:endParaRPr lang="en-US" altLang="zh-CN" dirty="0"/>
          </a:p>
          <a:p>
            <a:pPr marL="285750" indent="-285750" algn="just">
              <a:buFont typeface="Wingdings" panose="05000000000000000000" pitchFamily="2" charset="2"/>
              <a:buChar char="Ø"/>
            </a:pPr>
            <a:r>
              <a:rPr lang="zh-CN" altLang="en-US" b="1" dirty="0"/>
              <a:t>研究视角：</a:t>
            </a:r>
            <a:r>
              <a:rPr lang="zh-CN" altLang="en-US" dirty="0"/>
              <a:t>将 </a:t>
            </a:r>
            <a:r>
              <a:rPr lang="en-US" altLang="zh-CN" dirty="0"/>
              <a:t>AI</a:t>
            </a:r>
            <a:r>
              <a:rPr lang="zh-CN" altLang="en-US" dirty="0"/>
              <a:t>作为辅助技术（非直接盈利工具）进行考察</a:t>
            </a:r>
            <a:endParaRPr lang="zh-CN" altLang="en-US" dirty="0"/>
          </a:p>
        </p:txBody>
      </p:sp>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21" name="文本框 20"/>
          <p:cNvSpPr txBox="1"/>
          <p:nvPr/>
        </p:nvSpPr>
        <p:spPr>
          <a:xfrm>
            <a:off x="435900" y="1429077"/>
            <a:ext cx="11565600" cy="2308324"/>
          </a:xfrm>
          <a:prstGeom prst="rect">
            <a:avLst/>
          </a:prstGeom>
          <a:noFill/>
          <a:ln w="19050">
            <a:solidFill>
              <a:schemeClr val="accent1"/>
            </a:solidFill>
            <a:prstDash val="dash"/>
          </a:ln>
        </p:spPr>
        <p:txBody>
          <a:bodyPr wrap="square" rtlCol="0">
            <a:spAutoFit/>
          </a:bodyPr>
          <a:lstStyle/>
          <a:p>
            <a:pPr algn="just"/>
            <a:r>
              <a:rPr lang="zh-CN" altLang="en-US" b="1" dirty="0"/>
              <a:t>研究样本</a:t>
            </a:r>
            <a:endParaRPr lang="en-US" altLang="zh-CN" b="1" dirty="0"/>
          </a:p>
          <a:p>
            <a:pPr marL="285750" indent="-285750" algn="just">
              <a:buFont typeface="Wingdings" panose="05000000000000000000" pitchFamily="2" charset="2"/>
              <a:buChar char="u"/>
            </a:pPr>
            <a:r>
              <a:rPr lang="zh-CN" altLang="en-US" dirty="0"/>
              <a:t>文章重点关注北美行业分类系统代码（</a:t>
            </a:r>
            <a:r>
              <a:rPr lang="en-US" altLang="zh-CN" dirty="0"/>
              <a:t>NAICS2</a:t>
            </a:r>
            <a:r>
              <a:rPr lang="zh-CN" altLang="en-US" dirty="0"/>
              <a:t>）前两位数字等于或小于</a:t>
            </a:r>
            <a:r>
              <a:rPr lang="en-US" altLang="zh-CN" dirty="0"/>
              <a:t>49</a:t>
            </a:r>
            <a:r>
              <a:rPr lang="zh-CN" altLang="en-US" dirty="0"/>
              <a:t>的美国上市公司，包括农业、采矿、公用事业、建筑、制造、批发贸易、零售贸易、运输和仓储等行业。作者选择这些企业的原因是文章旨在</a:t>
            </a:r>
            <a:r>
              <a:rPr lang="zh-CN" altLang="en-US" dirty="0">
                <a:solidFill>
                  <a:srgbClr val="AE282F"/>
                </a:solidFill>
              </a:rPr>
              <a:t>探究使用</a:t>
            </a:r>
            <a:r>
              <a:rPr lang="en-US" altLang="zh-CN" dirty="0">
                <a:solidFill>
                  <a:srgbClr val="AE282F"/>
                </a:solidFill>
              </a:rPr>
              <a:t>AI</a:t>
            </a:r>
            <a:r>
              <a:rPr lang="zh-CN" altLang="en-US" dirty="0">
                <a:solidFill>
                  <a:srgbClr val="AE282F"/>
                </a:solidFill>
              </a:rPr>
              <a:t>的公司而不是生产</a:t>
            </a:r>
            <a:r>
              <a:rPr lang="en-US" altLang="zh-CN" dirty="0">
                <a:solidFill>
                  <a:srgbClr val="AE282F"/>
                </a:solidFill>
              </a:rPr>
              <a:t>AI</a:t>
            </a:r>
            <a:r>
              <a:rPr lang="zh-CN" altLang="en-US" dirty="0">
                <a:solidFill>
                  <a:srgbClr val="AE282F"/>
                </a:solidFill>
              </a:rPr>
              <a:t>的公司的影响</a:t>
            </a:r>
            <a:r>
              <a:rPr lang="zh-CN" altLang="en-US" dirty="0"/>
              <a:t>。</a:t>
            </a:r>
            <a:endParaRPr lang="zh-CN" altLang="en-US" dirty="0"/>
          </a:p>
          <a:p>
            <a:pPr marL="285750" indent="-285750" algn="just">
              <a:buFont typeface="Wingdings" panose="05000000000000000000" pitchFamily="2" charset="2"/>
              <a:buChar char="u"/>
            </a:pPr>
            <a:r>
              <a:rPr lang="zh-CN" altLang="en-US" b="1" dirty="0"/>
              <a:t>样本选择的具体步骤如下：</a:t>
            </a:r>
            <a:r>
              <a:rPr lang="zh-CN" altLang="en-US" dirty="0"/>
              <a:t>首先，从</a:t>
            </a:r>
            <a:r>
              <a:rPr lang="en-US" altLang="zh-CN" dirty="0"/>
              <a:t>Burning Glass Technologies</a:t>
            </a:r>
            <a:r>
              <a:rPr lang="zh-CN" altLang="en-US" dirty="0"/>
              <a:t>（</a:t>
            </a:r>
            <a:r>
              <a:rPr lang="en-US" altLang="zh-CN" dirty="0"/>
              <a:t>BGT</a:t>
            </a:r>
            <a:r>
              <a:rPr lang="zh-CN" altLang="en-US" dirty="0"/>
              <a:t>）获得所有企业样本，排除在</a:t>
            </a:r>
            <a:r>
              <a:rPr lang="en-US" altLang="zh-CN" dirty="0"/>
              <a:t>2010</a:t>
            </a:r>
            <a:r>
              <a:rPr lang="zh-CN" altLang="en-US" dirty="0"/>
              <a:t>年</a:t>
            </a:r>
            <a:r>
              <a:rPr lang="en-US" altLang="zh-CN" dirty="0"/>
              <a:t>1</a:t>
            </a:r>
            <a:r>
              <a:rPr lang="zh-CN" altLang="en-US" dirty="0"/>
              <a:t>月至</a:t>
            </a:r>
            <a:r>
              <a:rPr lang="en-US" altLang="zh-CN" dirty="0"/>
              <a:t>2019</a:t>
            </a:r>
            <a:r>
              <a:rPr lang="zh-CN" altLang="en-US" dirty="0"/>
              <a:t>年</a:t>
            </a:r>
            <a:r>
              <a:rPr lang="en-US" altLang="zh-CN" dirty="0"/>
              <a:t>12</a:t>
            </a:r>
            <a:r>
              <a:rPr lang="zh-CN" altLang="en-US" dirty="0"/>
              <a:t>月期间招聘职位少于</a:t>
            </a:r>
            <a:r>
              <a:rPr lang="en-US" altLang="zh-CN" dirty="0"/>
              <a:t>10</a:t>
            </a:r>
            <a:r>
              <a:rPr lang="zh-CN" altLang="en-US" dirty="0"/>
              <a:t>个的企业。其次，合并证券价格研究中心及</a:t>
            </a:r>
            <a:r>
              <a:rPr lang="en-US" altLang="zh-CN" dirty="0"/>
              <a:t>S&amp;P </a:t>
            </a:r>
            <a:r>
              <a:rPr lang="en-US" altLang="zh-CN" dirty="0" err="1"/>
              <a:t>Compustat</a:t>
            </a:r>
            <a:r>
              <a:rPr lang="zh-CN" altLang="en-US" dirty="0"/>
              <a:t>的数据，获得美国上市公司的股票价格和基本信息。并且，排除具有缺失值的样本以及</a:t>
            </a:r>
            <a:r>
              <a:rPr lang="en-US" altLang="zh-CN" dirty="0"/>
              <a:t>NAICS2</a:t>
            </a:r>
            <a:r>
              <a:rPr lang="zh-CN" altLang="en-US" dirty="0"/>
              <a:t>代码等于或大于</a:t>
            </a:r>
            <a:r>
              <a:rPr lang="en-US" altLang="zh-CN" dirty="0"/>
              <a:t>50</a:t>
            </a:r>
            <a:r>
              <a:rPr lang="zh-CN" altLang="en-US" dirty="0"/>
              <a:t>的公司。最终，文章研究样本为</a:t>
            </a:r>
            <a:r>
              <a:rPr lang="en-US" altLang="zh-CN" b="1" dirty="0"/>
              <a:t>3,137</a:t>
            </a:r>
            <a:r>
              <a:rPr lang="zh-CN" altLang="en-US" b="1" dirty="0"/>
              <a:t>家公司</a:t>
            </a:r>
            <a:r>
              <a:rPr lang="zh-CN" altLang="en-US" dirty="0"/>
              <a:t>。</a:t>
            </a:r>
            <a:endParaRPr lang="zh-CN" altLang="en-US" dirty="0"/>
          </a:p>
        </p:txBody>
      </p:sp>
      <p:sp>
        <p:nvSpPr>
          <p:cNvPr id="23" name="文本框 22"/>
          <p:cNvSpPr txBox="1"/>
          <p:nvPr/>
        </p:nvSpPr>
        <p:spPr>
          <a:xfrm>
            <a:off x="541446" y="911811"/>
            <a:ext cx="5554554" cy="400110"/>
          </a:xfrm>
          <a:prstGeom prst="rect">
            <a:avLst/>
          </a:prstGeom>
          <a:noFill/>
        </p:spPr>
        <p:txBody>
          <a:bodyPr wrap="square" rtlCol="0">
            <a:spAutoFit/>
          </a:bodyPr>
          <a:lstStyle/>
          <a:p>
            <a:r>
              <a:rPr lang="en-US" altLang="zh-CN" sz="2000" b="1" dirty="0"/>
              <a:t>02 </a:t>
            </a:r>
            <a:r>
              <a:rPr lang="zh-CN" altLang="en-US" sz="2000" b="1" dirty="0"/>
              <a:t>数据与方法</a:t>
            </a:r>
            <a:endParaRPr lang="zh-CN" altLang="en-US" sz="2000" b="1" dirty="0"/>
          </a:p>
        </p:txBody>
      </p:sp>
      <p:sp>
        <p:nvSpPr>
          <p:cNvPr id="28" name="文本框 27"/>
          <p:cNvSpPr txBox="1"/>
          <p:nvPr/>
        </p:nvSpPr>
        <p:spPr>
          <a:xfrm>
            <a:off x="435900" y="3962727"/>
            <a:ext cx="11565600" cy="2308324"/>
          </a:xfrm>
          <a:prstGeom prst="rect">
            <a:avLst/>
          </a:prstGeom>
          <a:noFill/>
          <a:ln w="19050">
            <a:solidFill>
              <a:schemeClr val="accent1"/>
            </a:solidFill>
            <a:prstDash val="dash"/>
          </a:ln>
        </p:spPr>
        <p:txBody>
          <a:bodyPr wrap="square" rtlCol="0">
            <a:spAutoFit/>
          </a:bodyPr>
          <a:lstStyle/>
          <a:p>
            <a:pPr algn="just"/>
            <a:r>
              <a:rPr lang="en-US" altLang="zh-CN" b="1" dirty="0"/>
              <a:t>AI</a:t>
            </a:r>
            <a:r>
              <a:rPr lang="zh-CN" altLang="en-US" b="1" dirty="0"/>
              <a:t>强度数据</a:t>
            </a:r>
            <a:endParaRPr lang="en-US" altLang="zh-CN" b="1" dirty="0"/>
          </a:p>
          <a:p>
            <a:pPr marL="285750" indent="-285750" algn="just">
              <a:buFont typeface="Wingdings" panose="05000000000000000000" pitchFamily="2" charset="2"/>
              <a:buChar char="u"/>
            </a:pPr>
            <a:r>
              <a:rPr lang="en-US" altLang="zh-CN" dirty="0"/>
              <a:t>AI</a:t>
            </a:r>
            <a:r>
              <a:rPr lang="zh-CN" altLang="en-US" dirty="0"/>
              <a:t>强度数据来自</a:t>
            </a:r>
            <a:r>
              <a:rPr lang="en-US" altLang="zh-CN" dirty="0"/>
              <a:t>BGT</a:t>
            </a:r>
            <a:r>
              <a:rPr lang="zh-CN" altLang="en-US" dirty="0"/>
              <a:t>提供的在线职位空缺数据集，该数据集涵盖</a:t>
            </a:r>
            <a:r>
              <a:rPr lang="en-US" altLang="zh-CN" dirty="0"/>
              <a:t>2010</a:t>
            </a:r>
            <a:r>
              <a:rPr lang="zh-CN" altLang="en-US" dirty="0"/>
              <a:t>年</a:t>
            </a:r>
            <a:r>
              <a:rPr lang="en-US" altLang="zh-CN" dirty="0"/>
              <a:t>1</a:t>
            </a:r>
            <a:r>
              <a:rPr lang="zh-CN" altLang="en-US" dirty="0"/>
              <a:t>月至</a:t>
            </a:r>
            <a:r>
              <a:rPr lang="en-US" altLang="zh-CN" dirty="0"/>
              <a:t>2019</a:t>
            </a:r>
            <a:r>
              <a:rPr lang="zh-CN" altLang="en-US" dirty="0"/>
              <a:t>年</a:t>
            </a:r>
            <a:r>
              <a:rPr lang="en-US" altLang="zh-CN" dirty="0"/>
              <a:t>12</a:t>
            </a:r>
            <a:r>
              <a:rPr lang="zh-CN" altLang="en-US" dirty="0"/>
              <a:t>月。它涵盖了美国约</a:t>
            </a:r>
            <a:r>
              <a:rPr lang="en-US" altLang="zh-CN" dirty="0"/>
              <a:t>60%-70%</a:t>
            </a:r>
            <a:r>
              <a:rPr lang="zh-CN" altLang="en-US" dirty="0"/>
              <a:t>的职位空缺，每个职位帖子都包含标准职业分类代码、县级地理位置、详细技能要求、教育和经验要求以及公司标识符信息。</a:t>
            </a:r>
            <a:endParaRPr lang="en-US" altLang="zh-CN" dirty="0"/>
          </a:p>
          <a:p>
            <a:pPr marL="285750" indent="-285750" algn="just">
              <a:buFont typeface="Wingdings" panose="05000000000000000000" pitchFamily="2" charset="2"/>
              <a:buChar char="u"/>
            </a:pPr>
            <a:r>
              <a:rPr lang="zh-CN" altLang="en-US" dirty="0"/>
              <a:t>人力资本是技术开发和传播的投入，招聘信息中列出的技能反映了公司参与新兴技术的意图。因此，如果发布的职位至少需要一项与</a:t>
            </a:r>
            <a:r>
              <a:rPr lang="en-US" altLang="zh-CN" dirty="0"/>
              <a:t>AI</a:t>
            </a:r>
            <a:r>
              <a:rPr lang="zh-CN" altLang="en-US" dirty="0"/>
              <a:t>相关的技能，则将其视为</a:t>
            </a:r>
            <a:r>
              <a:rPr lang="en-US" altLang="zh-CN" dirty="0"/>
              <a:t>AI</a:t>
            </a:r>
            <a:r>
              <a:rPr lang="zh-CN" altLang="en-US" dirty="0"/>
              <a:t>工作。具体来说，作者使用</a:t>
            </a:r>
            <a:r>
              <a:rPr lang="en-US" altLang="zh-CN" dirty="0"/>
              <a:t>BGT</a:t>
            </a:r>
            <a:r>
              <a:rPr lang="zh-CN" altLang="en-US" dirty="0"/>
              <a:t>开发的技能分类法识别与</a:t>
            </a:r>
            <a:r>
              <a:rPr lang="en-US" altLang="zh-CN" dirty="0"/>
              <a:t>AI</a:t>
            </a:r>
            <a:r>
              <a:rPr lang="zh-CN" altLang="en-US" dirty="0"/>
              <a:t>相关的技能。</a:t>
            </a:r>
            <a:r>
              <a:rPr lang="zh-CN" altLang="en-US" b="1" dirty="0">
                <a:solidFill>
                  <a:srgbClr val="AE282F"/>
                </a:solidFill>
              </a:rPr>
              <a:t>通过计算</a:t>
            </a:r>
            <a:r>
              <a:rPr lang="en-US" altLang="zh-CN" b="1" dirty="0">
                <a:solidFill>
                  <a:srgbClr val="AE282F"/>
                </a:solidFill>
              </a:rPr>
              <a:t>AI</a:t>
            </a:r>
            <a:r>
              <a:rPr lang="zh-CN" altLang="en-US" b="1" dirty="0">
                <a:solidFill>
                  <a:srgbClr val="AE282F"/>
                </a:solidFill>
              </a:rPr>
              <a:t>相关职位的数量来衡量公司的</a:t>
            </a:r>
            <a:r>
              <a:rPr lang="en-US" altLang="zh-CN" b="1" dirty="0">
                <a:solidFill>
                  <a:srgbClr val="AE282F"/>
                </a:solidFill>
              </a:rPr>
              <a:t>AI</a:t>
            </a:r>
            <a:r>
              <a:rPr lang="zh-CN" altLang="en-US" b="1" dirty="0">
                <a:solidFill>
                  <a:srgbClr val="AE282F"/>
                </a:solidFill>
              </a:rPr>
              <a:t>投资强度。</a:t>
            </a:r>
            <a:r>
              <a:rPr lang="zh-CN" altLang="en-US" dirty="0"/>
              <a:t>并且，</a:t>
            </a:r>
            <a:r>
              <a:rPr lang="zh-CN" altLang="en-US" b="1" dirty="0">
                <a:solidFill>
                  <a:srgbClr val="AE282F"/>
                </a:solidFill>
              </a:rPr>
              <a:t>将公司在灾难开始日期之前的一年内发布的</a:t>
            </a:r>
            <a:r>
              <a:rPr lang="en-US" altLang="zh-CN" b="1" dirty="0">
                <a:solidFill>
                  <a:srgbClr val="AE282F"/>
                </a:solidFill>
              </a:rPr>
              <a:t>AI</a:t>
            </a:r>
            <a:r>
              <a:rPr lang="zh-CN" altLang="en-US" b="1" dirty="0">
                <a:solidFill>
                  <a:srgbClr val="AE282F"/>
                </a:solidFill>
              </a:rPr>
              <a:t>职位与总职位数量之比来衡量企业</a:t>
            </a:r>
            <a:r>
              <a:rPr lang="en-US" altLang="zh-CN" b="1" dirty="0">
                <a:solidFill>
                  <a:srgbClr val="AE282F"/>
                </a:solidFill>
              </a:rPr>
              <a:t>-</a:t>
            </a:r>
            <a:r>
              <a:rPr lang="zh-CN" altLang="en-US" b="1" dirty="0">
                <a:solidFill>
                  <a:srgbClr val="AE282F"/>
                </a:solidFill>
              </a:rPr>
              <a:t>日期层面的</a:t>
            </a:r>
            <a:r>
              <a:rPr lang="en-US" altLang="zh-CN" b="1" dirty="0">
                <a:solidFill>
                  <a:srgbClr val="AE282F"/>
                </a:solidFill>
              </a:rPr>
              <a:t>AI</a:t>
            </a:r>
            <a:r>
              <a:rPr lang="zh-CN" altLang="en-US" b="1" dirty="0">
                <a:solidFill>
                  <a:srgbClr val="AE282F"/>
                </a:solidFill>
              </a:rPr>
              <a:t>投资强度</a:t>
            </a:r>
            <a:r>
              <a:rPr lang="zh-CN" altLang="en-US" dirty="0"/>
              <a:t>。</a:t>
            </a:r>
            <a:endParaRPr lang="zh-CN" altLang="en-US" dirty="0"/>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21" name="文本框 20"/>
          <p:cNvSpPr txBox="1"/>
          <p:nvPr/>
        </p:nvSpPr>
        <p:spPr>
          <a:xfrm>
            <a:off x="416850" y="1429076"/>
            <a:ext cx="5171150" cy="4247317"/>
          </a:xfrm>
          <a:prstGeom prst="rect">
            <a:avLst/>
          </a:prstGeom>
          <a:noFill/>
          <a:ln w="19050">
            <a:solidFill>
              <a:schemeClr val="accent1"/>
            </a:solidFill>
            <a:prstDash val="dash"/>
          </a:ln>
        </p:spPr>
        <p:txBody>
          <a:bodyPr wrap="square" rtlCol="0">
            <a:spAutoFit/>
          </a:bodyPr>
          <a:lstStyle/>
          <a:p>
            <a:pPr algn="just"/>
            <a:r>
              <a:rPr lang="zh-CN" altLang="en-US" b="1" dirty="0"/>
              <a:t>不确定性冲击数据</a:t>
            </a:r>
            <a:endParaRPr lang="en-US" altLang="zh-CN" b="1" dirty="0"/>
          </a:p>
          <a:p>
            <a:pPr marL="285750" indent="-285750" algn="just">
              <a:buFont typeface="Wingdings" panose="05000000000000000000" pitchFamily="2" charset="2"/>
              <a:buChar char="u"/>
            </a:pPr>
            <a:r>
              <a:rPr lang="zh-CN" altLang="en-US" dirty="0"/>
              <a:t>文章通过自然灾害的外生事件来衡量不确定性冲击，从</a:t>
            </a:r>
            <a:r>
              <a:rPr lang="en-US" altLang="zh-CN" dirty="0"/>
              <a:t>EM-DAT</a:t>
            </a:r>
            <a:r>
              <a:rPr lang="zh-CN" altLang="en-US" dirty="0"/>
              <a:t>中获得自然灾害记录。</a:t>
            </a:r>
            <a:r>
              <a:rPr lang="en-US" altLang="zh-CN" dirty="0"/>
              <a:t>EM-DAT</a:t>
            </a:r>
            <a:r>
              <a:rPr lang="zh-CN" altLang="en-US" dirty="0"/>
              <a:t>是在灾害流行病学研究中心和世界卫生组织支持下创建的国际灾害数据库。它记录了从</a:t>
            </a:r>
            <a:r>
              <a:rPr lang="en-US" altLang="zh-CN" dirty="0"/>
              <a:t>1900</a:t>
            </a:r>
            <a:r>
              <a:rPr lang="zh-CN" altLang="en-US" dirty="0"/>
              <a:t>年至今全球</a:t>
            </a:r>
            <a:r>
              <a:rPr lang="en-US" altLang="zh-CN" dirty="0"/>
              <a:t>22,000</a:t>
            </a:r>
            <a:r>
              <a:rPr lang="zh-CN" altLang="en-US" dirty="0"/>
              <a:t>多起大规模灾难的重要核心数据。</a:t>
            </a:r>
            <a:endParaRPr lang="en-US" altLang="zh-CN" dirty="0"/>
          </a:p>
          <a:p>
            <a:pPr marL="285750" indent="-285750" algn="just">
              <a:buFont typeface="Wingdings" panose="05000000000000000000" pitchFamily="2" charset="2"/>
              <a:buChar char="u"/>
            </a:pPr>
            <a:r>
              <a:rPr lang="zh-CN" altLang="en-US" dirty="0"/>
              <a:t>作者提取了</a:t>
            </a:r>
            <a:r>
              <a:rPr lang="en-US" altLang="zh-CN" dirty="0"/>
              <a:t>2010</a:t>
            </a:r>
            <a:r>
              <a:rPr lang="zh-CN" altLang="en-US" dirty="0"/>
              <a:t>年</a:t>
            </a:r>
            <a:r>
              <a:rPr lang="en-US" altLang="zh-CN" dirty="0"/>
              <a:t>1</a:t>
            </a:r>
            <a:r>
              <a:rPr lang="zh-CN" altLang="en-US" dirty="0"/>
              <a:t>月至</a:t>
            </a:r>
            <a:r>
              <a:rPr lang="en-US" altLang="zh-CN" dirty="0"/>
              <a:t>2019</a:t>
            </a:r>
            <a:r>
              <a:rPr lang="zh-CN" altLang="en-US" dirty="0"/>
              <a:t>年</a:t>
            </a:r>
            <a:r>
              <a:rPr lang="en-US" altLang="zh-CN" dirty="0"/>
              <a:t>12</a:t>
            </a:r>
            <a:r>
              <a:rPr lang="zh-CN" altLang="en-US" dirty="0"/>
              <a:t>月期间在美国发生的</a:t>
            </a:r>
            <a:r>
              <a:rPr lang="en-US" altLang="zh-CN" dirty="0"/>
              <a:t>233</a:t>
            </a:r>
            <a:r>
              <a:rPr lang="zh-CN" altLang="en-US" dirty="0"/>
              <a:t>起灾难事件，去除受影响地点或估计经济损失中含有缺失值的灾害记录，以及没有公司受到影响的灾害记录。最终，</a:t>
            </a:r>
            <a:r>
              <a:rPr lang="zh-CN" altLang="en-US" b="1" dirty="0"/>
              <a:t>样本期间存在</a:t>
            </a:r>
            <a:r>
              <a:rPr lang="en-US" altLang="zh-CN" b="1" dirty="0"/>
              <a:t>141</a:t>
            </a:r>
            <a:r>
              <a:rPr lang="zh-CN" altLang="en-US" b="1" dirty="0"/>
              <a:t>种灾害</a:t>
            </a:r>
            <a:r>
              <a:rPr lang="zh-CN" altLang="en-US" dirty="0"/>
              <a:t>，主要包括风暴和洪水。接着，作者在企业</a:t>
            </a:r>
            <a:r>
              <a:rPr lang="en-US" altLang="zh-CN" dirty="0"/>
              <a:t>-</a:t>
            </a:r>
            <a:r>
              <a:rPr lang="zh-CN" altLang="en-US" dirty="0"/>
              <a:t>灾害层面构建了不确定性冲击指数，由</a:t>
            </a:r>
            <a:r>
              <a:rPr lang="zh-CN" altLang="en-US" b="1" dirty="0"/>
              <a:t>灾难总经济损失乘以企业暴露程度获得</a:t>
            </a:r>
            <a:r>
              <a:rPr lang="zh-CN" altLang="en-US" dirty="0"/>
              <a:t>。</a:t>
            </a:r>
            <a:endParaRPr lang="zh-CN" altLang="en-US" dirty="0"/>
          </a:p>
        </p:txBody>
      </p:sp>
      <p:sp>
        <p:nvSpPr>
          <p:cNvPr id="23" name="文本框 22"/>
          <p:cNvSpPr txBox="1"/>
          <p:nvPr/>
        </p:nvSpPr>
        <p:spPr>
          <a:xfrm>
            <a:off x="541446" y="911811"/>
            <a:ext cx="5554554" cy="400110"/>
          </a:xfrm>
          <a:prstGeom prst="rect">
            <a:avLst/>
          </a:prstGeom>
          <a:noFill/>
        </p:spPr>
        <p:txBody>
          <a:bodyPr wrap="square" rtlCol="0">
            <a:spAutoFit/>
          </a:bodyPr>
          <a:lstStyle/>
          <a:p>
            <a:r>
              <a:rPr lang="en-US" altLang="zh-CN" sz="2000" b="1" dirty="0"/>
              <a:t>02 </a:t>
            </a:r>
            <a:r>
              <a:rPr lang="zh-CN" altLang="en-US" sz="2000" b="1" dirty="0"/>
              <a:t>数据与方法</a:t>
            </a:r>
            <a:endParaRPr lang="zh-CN" altLang="en-US" sz="2000" b="1"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31031" y="1311921"/>
            <a:ext cx="5719523" cy="5428924"/>
          </a:xfrm>
          <a:prstGeom prst="rect">
            <a:avLst/>
          </a:prstGeom>
        </p:spPr>
      </p:pic>
      <p:sp>
        <p:nvSpPr>
          <p:cNvPr id="4" name="文本框 3"/>
          <p:cNvSpPr txBox="1"/>
          <p:nvPr/>
        </p:nvSpPr>
        <p:spPr>
          <a:xfrm>
            <a:off x="5930900" y="911811"/>
            <a:ext cx="5822950" cy="369332"/>
          </a:xfrm>
          <a:prstGeom prst="rect">
            <a:avLst/>
          </a:prstGeom>
          <a:noFill/>
        </p:spPr>
        <p:txBody>
          <a:bodyPr wrap="square" rtlCol="0">
            <a:spAutoFit/>
          </a:bodyPr>
          <a:lstStyle/>
          <a:p>
            <a:pPr algn="ctr"/>
            <a:r>
              <a:rPr lang="zh-CN" altLang="en-US" b="1" dirty="0"/>
              <a:t>表</a:t>
            </a:r>
            <a:r>
              <a:rPr lang="en-US" altLang="zh-CN" b="1" dirty="0"/>
              <a:t>1</a:t>
            </a:r>
            <a:r>
              <a:rPr lang="zh-CN" altLang="en-US" b="1" dirty="0"/>
              <a:t> 主要变量的描述性统计</a:t>
            </a:r>
            <a:endParaRPr lang="zh-CN" altLang="en-US" b="1" dirty="0"/>
          </a:p>
        </p:txBody>
      </p:sp>
    </p:spTree>
    <p:custDataLst>
      <p:tags r:id="rId2"/>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23" name="文本框 22"/>
          <p:cNvSpPr txBox="1"/>
          <p:nvPr/>
        </p:nvSpPr>
        <p:spPr>
          <a:xfrm>
            <a:off x="541446" y="911811"/>
            <a:ext cx="5554554" cy="400110"/>
          </a:xfrm>
          <a:prstGeom prst="rect">
            <a:avLst/>
          </a:prstGeom>
          <a:noFill/>
        </p:spPr>
        <p:txBody>
          <a:bodyPr wrap="square" rtlCol="0">
            <a:spAutoFit/>
          </a:bodyPr>
          <a:lstStyle/>
          <a:p>
            <a:r>
              <a:rPr lang="zh-CN" altLang="en-US" sz="2000" b="1" dirty="0"/>
              <a:t>模型设定</a:t>
            </a:r>
            <a:endParaRPr lang="zh-CN" altLang="en-US" sz="2000" b="1" dirty="0"/>
          </a:p>
        </p:txBody>
      </p:sp>
      <p:sp>
        <p:nvSpPr>
          <p:cNvPr id="7" name="文本框 6"/>
          <p:cNvSpPr txBox="1"/>
          <p:nvPr/>
        </p:nvSpPr>
        <p:spPr>
          <a:xfrm>
            <a:off x="435900" y="1429077"/>
            <a:ext cx="11565600" cy="2646878"/>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a:t>
            </a:r>
            <a:r>
              <a:rPr lang="en-US" altLang="zh-CN" b="1" dirty="0"/>
              <a:t>1</a:t>
            </a:r>
            <a:r>
              <a:rPr lang="zh-CN" altLang="en-US" b="1" dirty="0"/>
              <a:t>）</a:t>
            </a:r>
            <a:r>
              <a:rPr lang="en-US" altLang="zh-CN" b="1" dirty="0"/>
              <a:t>AI</a:t>
            </a:r>
            <a:r>
              <a:rPr lang="zh-CN" altLang="en-US" b="1" dirty="0"/>
              <a:t>对企业韧性的影响模型</a:t>
            </a:r>
            <a:endParaRPr lang="zh-CN" altLang="en-US" b="1" dirty="0"/>
          </a:p>
          <a:p>
            <a:pPr marL="742950" lvl="1" indent="-285750" algn="just">
              <a:spcBef>
                <a:spcPts val="1200"/>
              </a:spcBef>
              <a:buFont typeface="Wingdings" panose="05000000000000000000" pitchFamily="2" charset="2"/>
              <a:buChar char="u"/>
            </a:pPr>
            <a:r>
              <a:rPr lang="zh-CN" altLang="en-US" dirty="0"/>
              <a:t>作者将“韧性”定义为企业抵御影响正常运营的外来冲击或从冲击中迅速恢复的能力。</a:t>
            </a:r>
            <a:endParaRPr lang="en-US" altLang="zh-CN" dirty="0"/>
          </a:p>
          <a:p>
            <a:pPr marL="742950" lvl="1" indent="-285750" algn="just">
              <a:spcBef>
                <a:spcPts val="1200"/>
              </a:spcBef>
              <a:buFont typeface="Wingdings" panose="05000000000000000000" pitchFamily="2" charset="2"/>
              <a:buChar char="u"/>
            </a:pPr>
            <a:r>
              <a:rPr lang="zh-CN" altLang="en-US" dirty="0"/>
              <a:t>为了在较高的频率水平上捕捉动态变化，作者依靠事件研究法来揭示外来冲击和</a:t>
            </a:r>
            <a:r>
              <a:rPr lang="en-US" altLang="zh-CN" dirty="0"/>
              <a:t>AI</a:t>
            </a:r>
            <a:r>
              <a:rPr lang="zh-CN" altLang="en-US" dirty="0"/>
              <a:t>对公司每日股票回报的影响。金融市场股票回报的变化反映了公众对公司运营和总体表现认知的实时调整。</a:t>
            </a:r>
            <a:endParaRPr lang="en-US" altLang="zh-CN" dirty="0"/>
          </a:p>
          <a:p>
            <a:pPr marL="1200150" lvl="2" indent="-285750" algn="just">
              <a:spcBef>
                <a:spcPts val="1200"/>
              </a:spcBef>
              <a:buFont typeface="Wingdings" panose="05000000000000000000" pitchFamily="2" charset="2"/>
              <a:buChar char="ü"/>
            </a:pPr>
            <a:r>
              <a:rPr lang="zh-CN" altLang="en-US" dirty="0"/>
              <a:t>如果市场对一家公司的股票在灾难中做出负面反应，则说明冲击带来的不确定性在一定程度上阻碍了公司的发展。</a:t>
            </a:r>
            <a:endParaRPr lang="en-US" altLang="zh-CN" dirty="0"/>
          </a:p>
          <a:p>
            <a:pPr marL="1200150" lvl="2" indent="-285750" algn="just">
              <a:spcBef>
                <a:spcPts val="1200"/>
              </a:spcBef>
              <a:buFont typeface="Wingdings" panose="05000000000000000000" pitchFamily="2" charset="2"/>
              <a:buChar char="ü"/>
            </a:pPr>
            <a:r>
              <a:rPr lang="zh-CN" altLang="en-US" dirty="0"/>
              <a:t>如果由于受影响公司的</a:t>
            </a:r>
            <a:r>
              <a:rPr lang="en-US" altLang="zh-CN" dirty="0"/>
              <a:t>AI</a:t>
            </a:r>
            <a:r>
              <a:rPr lang="zh-CN" altLang="en-US" dirty="0"/>
              <a:t>强度不同，投资者估值出现差异，则表明</a:t>
            </a:r>
            <a:r>
              <a:rPr lang="en-US" altLang="zh-CN" dirty="0"/>
              <a:t>AI</a:t>
            </a:r>
            <a:r>
              <a:rPr lang="zh-CN" altLang="en-US" dirty="0"/>
              <a:t>对公司韧性可能有提升作用。</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48619" y="4323406"/>
            <a:ext cx="7936869" cy="1969734"/>
          </a:xfrm>
          <a:prstGeom prst="rect">
            <a:avLst/>
          </a:prstGeom>
        </p:spPr>
      </p:pic>
    </p:spTree>
    <p:custDataLst>
      <p:tags r:id="rId2"/>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23" name="文本框 22"/>
          <p:cNvSpPr txBox="1"/>
          <p:nvPr/>
        </p:nvSpPr>
        <p:spPr>
          <a:xfrm>
            <a:off x="541446" y="911811"/>
            <a:ext cx="5554554" cy="400110"/>
          </a:xfrm>
          <a:prstGeom prst="rect">
            <a:avLst/>
          </a:prstGeom>
          <a:noFill/>
        </p:spPr>
        <p:txBody>
          <a:bodyPr wrap="square" rtlCol="0">
            <a:spAutoFit/>
          </a:bodyPr>
          <a:lstStyle/>
          <a:p>
            <a:r>
              <a:rPr lang="zh-CN" altLang="en-US" sz="2000" b="1" dirty="0"/>
              <a:t>模型设定</a:t>
            </a:r>
            <a:endParaRPr lang="zh-CN" altLang="en-US" sz="2000" b="1" dirty="0"/>
          </a:p>
        </p:txBody>
      </p:sp>
      <p:sp>
        <p:nvSpPr>
          <p:cNvPr id="7" name="文本框 6"/>
          <p:cNvSpPr txBox="1"/>
          <p:nvPr/>
        </p:nvSpPr>
        <p:spPr>
          <a:xfrm>
            <a:off x="435900" y="1429077"/>
            <a:ext cx="11565600" cy="4093428"/>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dirty="0"/>
              <a:t>每次自然灾难都被视为一个事件。对于每个事件，均包括三个较短的时间窗口：灾难冲击之前、期间和之后。</a:t>
            </a:r>
            <a:endParaRPr lang="en-US" altLang="zh-CN" dirty="0"/>
          </a:p>
          <a:p>
            <a:pPr marL="285750" indent="-285750" algn="just">
              <a:spcBef>
                <a:spcPts val="1200"/>
              </a:spcBef>
              <a:buFont typeface="Wingdings" panose="05000000000000000000" pitchFamily="2" charset="2"/>
              <a:buChar char="ü"/>
            </a:pPr>
            <a:r>
              <a:rPr lang="en-US" altLang="zh-CN" dirty="0" err="1"/>
              <a:t>Return</a:t>
            </a:r>
            <a:r>
              <a:rPr lang="en-US" altLang="zh-CN" sz="1200" dirty="0" err="1"/>
              <a:t>i,e,t</a:t>
            </a:r>
            <a:r>
              <a:rPr lang="zh-CN" altLang="en-US" dirty="0"/>
              <a:t>是公司</a:t>
            </a:r>
            <a:r>
              <a:rPr lang="en-US" altLang="zh-CN" dirty="0" err="1"/>
              <a:t>i</a:t>
            </a:r>
            <a:r>
              <a:rPr lang="zh-CN" altLang="en-US" dirty="0"/>
              <a:t>在灾难事件</a:t>
            </a:r>
            <a:r>
              <a:rPr lang="en-US" altLang="zh-CN" dirty="0"/>
              <a:t>e</a:t>
            </a:r>
            <a:r>
              <a:rPr lang="zh-CN" altLang="en-US" dirty="0"/>
              <a:t>中窗口</a:t>
            </a:r>
            <a:r>
              <a:rPr lang="en-US" altLang="zh-CN" dirty="0"/>
              <a:t>t</a:t>
            </a:r>
            <a:r>
              <a:rPr lang="zh-CN" altLang="en-US" dirty="0"/>
              <a:t>时的股票回报。</a:t>
            </a:r>
            <a:endParaRPr lang="en-US" altLang="zh-CN" dirty="0"/>
          </a:p>
          <a:p>
            <a:pPr marL="285750" indent="-285750" algn="just">
              <a:spcBef>
                <a:spcPts val="1200"/>
              </a:spcBef>
              <a:buFont typeface="Wingdings" panose="05000000000000000000" pitchFamily="2" charset="2"/>
              <a:buChar char="ü"/>
            </a:pPr>
            <a:r>
              <a:rPr lang="en-US" altLang="zh-CN" dirty="0"/>
              <a:t>T</a:t>
            </a:r>
            <a:r>
              <a:rPr lang="zh-CN" altLang="en-US" dirty="0"/>
              <a:t>代表窗口：</a:t>
            </a:r>
            <a:r>
              <a:rPr lang="en-US" altLang="zh-CN" dirty="0"/>
              <a:t>T=1</a:t>
            </a:r>
            <a:r>
              <a:rPr lang="zh-CN" altLang="en-US" dirty="0"/>
              <a:t>时，窗口期长度为灾难持续时间；</a:t>
            </a:r>
            <a:r>
              <a:rPr lang="en-US" altLang="zh-CN" dirty="0"/>
              <a:t>T=0</a:t>
            </a:r>
            <a:r>
              <a:rPr lang="zh-CN" altLang="en-US" dirty="0"/>
              <a:t>以及</a:t>
            </a:r>
            <a:r>
              <a:rPr lang="en-US" altLang="zh-CN" dirty="0"/>
              <a:t>T=2</a:t>
            </a:r>
            <a:r>
              <a:rPr lang="zh-CN" altLang="en-US" dirty="0"/>
              <a:t>时窗口期长度为</a:t>
            </a:r>
            <a:r>
              <a:rPr lang="en-US" altLang="zh-CN" dirty="0"/>
              <a:t>7</a:t>
            </a:r>
            <a:r>
              <a:rPr lang="zh-CN" altLang="en-US" dirty="0"/>
              <a:t>个交易日。</a:t>
            </a:r>
            <a:endParaRPr lang="en-US" altLang="zh-CN" dirty="0"/>
          </a:p>
          <a:p>
            <a:pPr marL="285750" indent="-285750" algn="just">
              <a:spcBef>
                <a:spcPts val="1200"/>
              </a:spcBef>
              <a:buFont typeface="Wingdings" panose="05000000000000000000" pitchFamily="2" charset="2"/>
              <a:buChar char="ü"/>
            </a:pPr>
            <a:r>
              <a:rPr lang="en-US" altLang="zh-CN" dirty="0" err="1"/>
              <a:t>Shock</a:t>
            </a:r>
            <a:r>
              <a:rPr lang="en-US" altLang="zh-CN" sz="1400" dirty="0" err="1"/>
              <a:t>i,e</a:t>
            </a:r>
            <a:r>
              <a:rPr lang="zh-CN" altLang="en-US" dirty="0"/>
              <a:t>是灾难</a:t>
            </a:r>
            <a:r>
              <a:rPr lang="en-US" altLang="zh-CN" dirty="0"/>
              <a:t>e</a:t>
            </a:r>
            <a:r>
              <a:rPr lang="zh-CN" altLang="en-US" dirty="0"/>
              <a:t>中公司</a:t>
            </a:r>
            <a:r>
              <a:rPr lang="en-US" altLang="zh-CN" dirty="0" err="1"/>
              <a:t>i</a:t>
            </a:r>
            <a:r>
              <a:rPr lang="zh-CN" altLang="en-US" dirty="0"/>
              <a:t>的不确定性水平；</a:t>
            </a:r>
            <a:endParaRPr lang="en-US" altLang="zh-CN" dirty="0"/>
          </a:p>
          <a:p>
            <a:pPr marL="285750" indent="-285750" algn="just">
              <a:spcBef>
                <a:spcPts val="1200"/>
              </a:spcBef>
              <a:buFont typeface="Wingdings" panose="05000000000000000000" pitchFamily="2" charset="2"/>
              <a:buChar char="ü"/>
            </a:pPr>
            <a:r>
              <a:rPr lang="en-US" altLang="zh-CN" dirty="0" err="1"/>
              <a:t>AI</a:t>
            </a:r>
            <a:r>
              <a:rPr lang="en-US" altLang="zh-CN" sz="1400" dirty="0" err="1"/>
              <a:t>i,e</a:t>
            </a:r>
            <a:r>
              <a:rPr lang="zh-CN" altLang="en-US" dirty="0"/>
              <a:t>是灾难</a:t>
            </a:r>
            <a:r>
              <a:rPr lang="en-US" altLang="zh-CN" dirty="0"/>
              <a:t>e</a:t>
            </a:r>
            <a:r>
              <a:rPr lang="zh-CN" altLang="en-US" dirty="0"/>
              <a:t>发生之前公司</a:t>
            </a:r>
            <a:r>
              <a:rPr lang="en-US" altLang="zh-CN" dirty="0" err="1"/>
              <a:t>i</a:t>
            </a:r>
            <a:r>
              <a:rPr lang="zh-CN" altLang="en-US" dirty="0"/>
              <a:t>的</a:t>
            </a:r>
            <a:r>
              <a:rPr lang="en-US" altLang="zh-CN" dirty="0"/>
              <a:t>AI</a:t>
            </a:r>
            <a:r>
              <a:rPr lang="zh-CN" altLang="en-US" dirty="0"/>
              <a:t>投资强度，使用灾害</a:t>
            </a:r>
            <a:r>
              <a:rPr lang="en-US" altLang="zh-CN" dirty="0"/>
              <a:t>e</a:t>
            </a:r>
            <a:r>
              <a:rPr lang="zh-CN" altLang="en-US" dirty="0"/>
              <a:t>发生前</a:t>
            </a:r>
            <a:r>
              <a:rPr lang="en-US" altLang="zh-CN" dirty="0"/>
              <a:t>365</a:t>
            </a:r>
            <a:r>
              <a:rPr lang="zh-CN" altLang="en-US" dirty="0"/>
              <a:t>天企业发布的</a:t>
            </a:r>
            <a:r>
              <a:rPr lang="en-US" altLang="zh-CN" dirty="0"/>
              <a:t>AI</a:t>
            </a:r>
            <a:r>
              <a:rPr lang="zh-CN" altLang="en-US" dirty="0"/>
              <a:t>职位与总职位的占比来衡量；</a:t>
            </a:r>
            <a:endParaRPr lang="en-US" altLang="zh-CN" dirty="0"/>
          </a:p>
          <a:p>
            <a:pPr marL="285750" indent="-285750" algn="just">
              <a:spcBef>
                <a:spcPts val="1200"/>
              </a:spcBef>
              <a:buFont typeface="Wingdings" panose="05000000000000000000" pitchFamily="2" charset="2"/>
              <a:buChar char="ü"/>
            </a:pPr>
            <a:r>
              <a:rPr lang="en-US" altLang="zh-CN" dirty="0" err="1"/>
              <a:t>X</a:t>
            </a:r>
            <a:r>
              <a:rPr lang="en-US" altLang="zh-CN" sz="1400" dirty="0" err="1"/>
              <a:t>i,e</a:t>
            </a:r>
            <a:r>
              <a:rPr lang="zh-CN" altLang="en-US" dirty="0"/>
              <a:t>是一系列控制变量，包括灾前时期的资产、收入与资产比率、账面市值比率和财务杠杆；</a:t>
            </a:r>
            <a:endParaRPr lang="en-US" altLang="zh-CN" dirty="0"/>
          </a:p>
          <a:p>
            <a:pPr marL="285750" indent="-285750" algn="just">
              <a:spcBef>
                <a:spcPts val="1200"/>
              </a:spcBef>
              <a:buFont typeface="Wingdings" panose="05000000000000000000" pitchFamily="2" charset="2"/>
              <a:buChar char="ü"/>
            </a:pPr>
            <a:r>
              <a:rPr lang="en-US" altLang="zh-CN" dirty="0" err="1"/>
              <a:t>μ</a:t>
            </a:r>
            <a:r>
              <a:rPr lang="en-US" altLang="zh-CN" sz="1400" dirty="0" err="1"/>
              <a:t>i</a:t>
            </a:r>
            <a:r>
              <a:rPr lang="zh-CN" altLang="en-US" dirty="0"/>
              <a:t>是公司固定效应；</a:t>
            </a:r>
            <a:endParaRPr lang="en-US" altLang="zh-CN" dirty="0"/>
          </a:p>
          <a:p>
            <a:pPr marL="285750" indent="-285750" algn="just">
              <a:spcBef>
                <a:spcPts val="1200"/>
              </a:spcBef>
              <a:buFont typeface="Wingdings" panose="05000000000000000000" pitchFamily="2" charset="2"/>
              <a:buChar char="ü"/>
            </a:pPr>
            <a:r>
              <a:rPr lang="en-US" altLang="zh-CN" dirty="0" err="1"/>
              <a:t>θ</a:t>
            </a:r>
            <a:r>
              <a:rPr lang="en-US" altLang="zh-CN" sz="1400" dirty="0" err="1"/>
              <a:t>e</a:t>
            </a:r>
            <a:r>
              <a:rPr lang="zh-CN" altLang="en-US" dirty="0"/>
              <a:t>是灾害固定效应。</a:t>
            </a:r>
            <a:endParaRPr lang="en-US" altLang="zh-CN" dirty="0"/>
          </a:p>
          <a:p>
            <a:pPr marL="285750" indent="-285750" algn="just">
              <a:spcBef>
                <a:spcPts val="1200"/>
              </a:spcBef>
              <a:buFont typeface="Wingdings" panose="05000000000000000000" pitchFamily="2" charset="2"/>
              <a:buChar char="ü"/>
            </a:pPr>
            <a:r>
              <a:rPr lang="zh-CN" altLang="en-US" dirty="0"/>
              <a:t>文章采用聚类稳健标准误，聚类在行业</a:t>
            </a:r>
            <a:r>
              <a:rPr lang="en-US" altLang="zh-CN" dirty="0"/>
              <a:t>-</a:t>
            </a:r>
            <a:r>
              <a:rPr lang="zh-CN" altLang="en-US" dirty="0"/>
              <a:t>年</a:t>
            </a:r>
            <a:r>
              <a:rPr lang="en-US" altLang="zh-CN" dirty="0"/>
              <a:t>-</a:t>
            </a:r>
            <a:r>
              <a:rPr lang="zh-CN" altLang="en-US" dirty="0"/>
              <a:t>季度层面。最令人关注的系数是</a:t>
            </a:r>
            <a:r>
              <a:rPr lang="en-US" altLang="zh-CN" dirty="0" err="1"/>
              <a:t>γ</a:t>
            </a:r>
            <a:r>
              <a:rPr lang="en-US" altLang="zh-CN" sz="1400" dirty="0" err="1"/>
              <a:t>t</a:t>
            </a:r>
            <a:r>
              <a:rPr lang="zh-CN" altLang="en-US" dirty="0"/>
              <a:t>，表示</a:t>
            </a:r>
            <a:r>
              <a:rPr lang="en-US" altLang="zh-CN" dirty="0"/>
              <a:t>AI</a:t>
            </a:r>
            <a:r>
              <a:rPr lang="zh-CN" altLang="en-US" dirty="0"/>
              <a:t>对自然灾害不同窗口期的缓解效果。</a:t>
            </a:r>
            <a:endParaRPr lang="zh-CN" altLang="en-US" dirty="0"/>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23" name="文本框 22"/>
          <p:cNvSpPr txBox="1"/>
          <p:nvPr/>
        </p:nvSpPr>
        <p:spPr>
          <a:xfrm>
            <a:off x="541446" y="911811"/>
            <a:ext cx="5554554" cy="400110"/>
          </a:xfrm>
          <a:prstGeom prst="rect">
            <a:avLst/>
          </a:prstGeom>
          <a:noFill/>
        </p:spPr>
        <p:txBody>
          <a:bodyPr wrap="square" rtlCol="0">
            <a:spAutoFit/>
          </a:bodyPr>
          <a:lstStyle/>
          <a:p>
            <a:r>
              <a:rPr lang="zh-CN" altLang="en-US" sz="2000" b="1" dirty="0"/>
              <a:t>模型设定</a:t>
            </a:r>
            <a:endParaRPr lang="zh-CN" altLang="en-US" sz="2000" b="1" dirty="0"/>
          </a:p>
        </p:txBody>
      </p:sp>
      <p:sp>
        <p:nvSpPr>
          <p:cNvPr id="7" name="文本框 6"/>
          <p:cNvSpPr txBox="1"/>
          <p:nvPr/>
        </p:nvSpPr>
        <p:spPr>
          <a:xfrm>
            <a:off x="435900" y="1429077"/>
            <a:ext cx="11565600" cy="2923877"/>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t>（</a:t>
            </a:r>
            <a:r>
              <a:rPr lang="en-US" altLang="zh-CN" b="1" dirty="0"/>
              <a:t>2</a:t>
            </a:r>
            <a:r>
              <a:rPr lang="zh-CN" altLang="en-US" b="1" dirty="0"/>
              <a:t>）</a:t>
            </a:r>
            <a:r>
              <a:rPr lang="en-US" altLang="zh-CN" b="1" dirty="0"/>
              <a:t>AI</a:t>
            </a:r>
            <a:r>
              <a:rPr lang="zh-CN" altLang="en-US" b="1" dirty="0"/>
              <a:t>增强企业韧性的机制分析</a:t>
            </a:r>
            <a:endParaRPr lang="en-US" altLang="zh-CN" b="1" dirty="0"/>
          </a:p>
          <a:p>
            <a:pPr marL="285750" indent="-285750" algn="just">
              <a:spcBef>
                <a:spcPts val="1200"/>
              </a:spcBef>
              <a:buFont typeface="Wingdings" panose="05000000000000000000" pitchFamily="2" charset="2"/>
              <a:buChar char="Ø"/>
            </a:pPr>
            <a:r>
              <a:rPr lang="zh-CN" altLang="en-US" dirty="0"/>
              <a:t>文章从生产的角度考虑</a:t>
            </a:r>
            <a:r>
              <a:rPr lang="en-US" altLang="zh-CN" dirty="0"/>
              <a:t>AI</a:t>
            </a:r>
            <a:r>
              <a:rPr lang="zh-CN" altLang="en-US" dirty="0"/>
              <a:t>增强企业韧性的机制。</a:t>
            </a:r>
            <a:endParaRPr lang="en-US" altLang="zh-CN" dirty="0"/>
          </a:p>
          <a:p>
            <a:pPr marL="285750" indent="-285750" algn="just">
              <a:spcBef>
                <a:spcPts val="1200"/>
              </a:spcBef>
              <a:buFont typeface="Wingdings" panose="05000000000000000000" pitchFamily="2" charset="2"/>
              <a:buChar char="Ø"/>
            </a:pPr>
            <a:r>
              <a:rPr lang="zh-CN" altLang="en-US" dirty="0"/>
              <a:t>参考生产经济学的方法，通过生产函数来估计营运资本和人力劳动等各种生产投入与企业产出之间的关系，具体采用柯布</a:t>
            </a:r>
            <a:r>
              <a:rPr lang="en-US" altLang="zh-CN" dirty="0"/>
              <a:t>-</a:t>
            </a:r>
            <a:r>
              <a:rPr lang="zh-CN" altLang="en-US" dirty="0"/>
              <a:t>道格拉斯生产函数。</a:t>
            </a:r>
            <a:endParaRPr lang="en-US" altLang="zh-CN" dirty="0"/>
          </a:p>
          <a:p>
            <a:pPr marL="285750" indent="-285750" algn="just">
              <a:spcBef>
                <a:spcPts val="1200"/>
              </a:spcBef>
              <a:buFont typeface="Wingdings" panose="05000000000000000000" pitchFamily="2" charset="2"/>
              <a:buChar char="Ø"/>
            </a:pPr>
            <a:r>
              <a:rPr lang="zh-CN" altLang="en-US" dirty="0"/>
              <a:t>生产率检验目前已被广泛用于研究信息技术，尤其是新兴技术的价值。已有文献中，信息技术被视为人力资本或金融资本的一部分。然而，</a:t>
            </a:r>
            <a:r>
              <a:rPr lang="en-US" altLang="zh-CN" dirty="0"/>
              <a:t>AI</a:t>
            </a:r>
            <a:r>
              <a:rPr lang="zh-CN" altLang="en-US" dirty="0"/>
              <a:t>能在企业运营的各个层面进行预测和辅助决策，对企业产生更广泛的影响。</a:t>
            </a:r>
            <a:endParaRPr lang="en-US" altLang="zh-CN" dirty="0"/>
          </a:p>
          <a:p>
            <a:pPr marL="285750" indent="-285750" algn="just">
              <a:spcBef>
                <a:spcPts val="1200"/>
              </a:spcBef>
              <a:buFont typeface="Wingdings" panose="05000000000000000000" pitchFamily="2" charset="2"/>
              <a:buChar char="Ø"/>
            </a:pPr>
            <a:r>
              <a:rPr lang="zh-CN" altLang="en-US" dirty="0"/>
              <a:t>因此，作者在模型构建时将</a:t>
            </a:r>
            <a:r>
              <a:rPr lang="en-US" altLang="zh-CN" dirty="0"/>
              <a:t>AI</a:t>
            </a:r>
            <a:r>
              <a:rPr lang="zh-CN" altLang="en-US" dirty="0"/>
              <a:t>与劳动力和资本这两种现有投入相结合，并且考虑了不同环境的企业在要素弹性方面可能存在的差异。最终，建立了生产要素弹性取决于不确定性冲击和</a:t>
            </a:r>
            <a:r>
              <a:rPr lang="en-US" altLang="zh-CN" dirty="0"/>
              <a:t>AI</a:t>
            </a:r>
            <a:r>
              <a:rPr lang="zh-CN" altLang="en-US" dirty="0"/>
              <a:t>强度的模型。</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34801" y="4525950"/>
            <a:ext cx="6475887" cy="2084399"/>
          </a:xfrm>
          <a:prstGeom prst="rect">
            <a:avLst/>
          </a:prstGeom>
        </p:spPr>
      </p:pic>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23" name="文本框 22"/>
          <p:cNvSpPr txBox="1"/>
          <p:nvPr/>
        </p:nvSpPr>
        <p:spPr>
          <a:xfrm>
            <a:off x="541446" y="911811"/>
            <a:ext cx="5554554" cy="400110"/>
          </a:xfrm>
          <a:prstGeom prst="rect">
            <a:avLst/>
          </a:prstGeom>
          <a:noFill/>
        </p:spPr>
        <p:txBody>
          <a:bodyPr wrap="square" rtlCol="0">
            <a:spAutoFit/>
          </a:bodyPr>
          <a:lstStyle/>
          <a:p>
            <a:r>
              <a:rPr lang="zh-CN" altLang="en-US" sz="2000" b="1" dirty="0"/>
              <a:t>模型设定</a:t>
            </a:r>
            <a:endParaRPr lang="zh-CN" altLang="en-US" sz="2000" b="1" dirty="0"/>
          </a:p>
        </p:txBody>
      </p:sp>
      <p:sp>
        <p:nvSpPr>
          <p:cNvPr id="7" name="文本框 6"/>
          <p:cNvSpPr txBox="1"/>
          <p:nvPr/>
        </p:nvSpPr>
        <p:spPr>
          <a:xfrm>
            <a:off x="435900" y="1429077"/>
            <a:ext cx="11565600" cy="3874779"/>
          </a:xfrm>
          <a:prstGeom prst="rect">
            <a:avLst/>
          </a:prstGeom>
          <a:noFill/>
          <a:ln w="19050">
            <a:solidFill>
              <a:schemeClr val="accent1"/>
            </a:solidFill>
            <a:prstDash val="dash"/>
          </a:ln>
        </p:spPr>
        <p:txBody>
          <a:bodyPr wrap="square" rtlCol="0">
            <a:spAutoFit/>
          </a:bodyPr>
          <a:lstStyle/>
          <a:p>
            <a:pPr algn="just">
              <a:lnSpc>
                <a:spcPct val="150000"/>
              </a:lnSpc>
              <a:spcBef>
                <a:spcPts val="1200"/>
              </a:spcBef>
            </a:pPr>
            <a:r>
              <a:rPr lang="zh-CN" altLang="en-US" dirty="0"/>
              <a:t>由于数据限制的原因，作者使用从</a:t>
            </a:r>
            <a:r>
              <a:rPr lang="en-US" altLang="zh-CN" dirty="0" err="1"/>
              <a:t>Compustat</a:t>
            </a:r>
            <a:r>
              <a:rPr lang="zh-CN" altLang="en-US" dirty="0"/>
              <a:t>获取的企业</a:t>
            </a:r>
            <a:r>
              <a:rPr lang="en-US" altLang="zh-CN" dirty="0"/>
              <a:t>-</a:t>
            </a:r>
            <a:r>
              <a:rPr lang="zh-CN" altLang="en-US" dirty="0"/>
              <a:t>年</a:t>
            </a:r>
            <a:r>
              <a:rPr lang="en-US" altLang="zh-CN" dirty="0"/>
              <a:t>-</a:t>
            </a:r>
            <a:r>
              <a:rPr lang="zh-CN" altLang="en-US" dirty="0"/>
              <a:t>季度面板数据进行机制分析。</a:t>
            </a:r>
            <a:endParaRPr lang="en-US" altLang="zh-CN" dirty="0"/>
          </a:p>
          <a:p>
            <a:pPr marL="742950" lvl="1" indent="-285750" algn="just">
              <a:lnSpc>
                <a:spcPct val="150000"/>
              </a:lnSpc>
              <a:spcBef>
                <a:spcPts val="1200"/>
              </a:spcBef>
              <a:buFont typeface="Wingdings" panose="05000000000000000000" pitchFamily="2" charset="2"/>
              <a:buChar char="ü"/>
            </a:pPr>
            <a:r>
              <a:rPr lang="en-US" altLang="zh-CN" dirty="0" err="1"/>
              <a:t>VA</a:t>
            </a:r>
            <a:r>
              <a:rPr lang="en-US" altLang="zh-CN" sz="1400" dirty="0" err="1"/>
              <a:t>i,q</a:t>
            </a:r>
            <a:r>
              <a:rPr lang="zh-CN" altLang="en-US" dirty="0"/>
              <a:t>是公司</a:t>
            </a:r>
            <a:r>
              <a:rPr lang="en-US" altLang="zh-CN" dirty="0" err="1"/>
              <a:t>i</a:t>
            </a:r>
            <a:r>
              <a:rPr lang="zh-CN" altLang="en-US" dirty="0"/>
              <a:t>在季度</a:t>
            </a:r>
            <a:r>
              <a:rPr lang="en-US" altLang="zh-CN" dirty="0"/>
              <a:t>q</a:t>
            </a:r>
            <a:r>
              <a:rPr lang="zh-CN" altLang="en-US" dirty="0"/>
              <a:t>的增加值（等于生产产出减去生产投入成本）；</a:t>
            </a:r>
            <a:endParaRPr lang="en-US" altLang="zh-CN" dirty="0"/>
          </a:p>
          <a:p>
            <a:pPr marL="742950" lvl="1" indent="-285750" algn="just">
              <a:lnSpc>
                <a:spcPct val="150000"/>
              </a:lnSpc>
              <a:spcBef>
                <a:spcPts val="1200"/>
              </a:spcBef>
              <a:buFont typeface="Wingdings" panose="05000000000000000000" pitchFamily="2" charset="2"/>
              <a:buChar char="ü"/>
            </a:pPr>
            <a:r>
              <a:rPr lang="en-US" altLang="zh-CN" dirty="0" err="1"/>
              <a:t>K</a:t>
            </a:r>
            <a:r>
              <a:rPr lang="en-US" altLang="zh-CN" sz="1400" dirty="0" err="1"/>
              <a:t>i,q</a:t>
            </a:r>
            <a:r>
              <a:rPr lang="zh-CN" altLang="en-US" dirty="0"/>
              <a:t>和</a:t>
            </a:r>
            <a:r>
              <a:rPr lang="en-US" altLang="zh-CN" dirty="0" err="1"/>
              <a:t>L</a:t>
            </a:r>
            <a:r>
              <a:rPr lang="en-US" altLang="zh-CN" sz="1400" dirty="0" err="1"/>
              <a:t>i,q</a:t>
            </a:r>
            <a:r>
              <a:rPr lang="zh-CN" altLang="en-US" dirty="0"/>
              <a:t>是公司</a:t>
            </a:r>
            <a:r>
              <a:rPr lang="en-US" altLang="zh-CN" dirty="0" err="1"/>
              <a:t>i</a:t>
            </a:r>
            <a:r>
              <a:rPr lang="zh-CN" altLang="en-US" dirty="0"/>
              <a:t>在年季度</a:t>
            </a:r>
            <a:r>
              <a:rPr lang="en-US" altLang="zh-CN" dirty="0"/>
              <a:t>q</a:t>
            </a:r>
            <a:r>
              <a:rPr lang="zh-CN" altLang="en-US" dirty="0"/>
              <a:t>的营运资本和人力劳动资本；</a:t>
            </a:r>
            <a:endParaRPr lang="en-US" altLang="zh-CN" dirty="0"/>
          </a:p>
          <a:p>
            <a:pPr marL="742950" lvl="1" indent="-285750" algn="just">
              <a:lnSpc>
                <a:spcPct val="150000"/>
              </a:lnSpc>
              <a:spcBef>
                <a:spcPts val="1200"/>
              </a:spcBef>
              <a:buFont typeface="Wingdings" panose="05000000000000000000" pitchFamily="2" charset="2"/>
              <a:buChar char="ü"/>
            </a:pPr>
            <a:r>
              <a:rPr lang="en-US" altLang="zh-CN" dirty="0"/>
              <a:t>C</a:t>
            </a:r>
            <a:r>
              <a:rPr lang="zh-CN" altLang="en-US" dirty="0"/>
              <a:t>是捕获无形资产（如管理技能、机构知识和学习）的效率乘数；</a:t>
            </a:r>
            <a:endParaRPr lang="en-US" altLang="zh-CN" dirty="0"/>
          </a:p>
          <a:p>
            <a:pPr marL="742950" lvl="1" indent="-285750" algn="just">
              <a:lnSpc>
                <a:spcPct val="150000"/>
              </a:lnSpc>
              <a:spcBef>
                <a:spcPts val="1200"/>
              </a:spcBef>
              <a:buFont typeface="Wingdings" panose="05000000000000000000" pitchFamily="2" charset="2"/>
              <a:buChar char="ü"/>
            </a:pPr>
            <a:r>
              <a:rPr lang="en-US" altLang="zh-CN" dirty="0" err="1"/>
              <a:t>Shock</a:t>
            </a:r>
            <a:r>
              <a:rPr lang="en-US" altLang="zh-CN" sz="1400" dirty="0" err="1"/>
              <a:t>i,q</a:t>
            </a:r>
            <a:r>
              <a:rPr lang="zh-CN" altLang="en-US" dirty="0"/>
              <a:t>是公司</a:t>
            </a:r>
            <a:r>
              <a:rPr lang="en-US" altLang="zh-CN" dirty="0" err="1"/>
              <a:t>i</a:t>
            </a:r>
            <a:r>
              <a:rPr lang="zh-CN" altLang="en-US" dirty="0"/>
              <a:t>在季度</a:t>
            </a:r>
            <a:r>
              <a:rPr lang="en-US" altLang="zh-CN" dirty="0"/>
              <a:t>q</a:t>
            </a:r>
            <a:r>
              <a:rPr lang="zh-CN" altLang="en-US" dirty="0"/>
              <a:t>期间发生的平均不确定冲击；</a:t>
            </a:r>
            <a:endParaRPr lang="en-US" altLang="zh-CN" dirty="0"/>
          </a:p>
          <a:p>
            <a:pPr marL="742950" lvl="1" indent="-285750" algn="just">
              <a:lnSpc>
                <a:spcPct val="150000"/>
              </a:lnSpc>
              <a:spcBef>
                <a:spcPts val="1200"/>
              </a:spcBef>
              <a:buFont typeface="Wingdings" panose="05000000000000000000" pitchFamily="2" charset="2"/>
              <a:buChar char="ü"/>
            </a:pPr>
            <a:r>
              <a:rPr lang="en-US" altLang="zh-CN" dirty="0" err="1"/>
              <a:t>AI</a:t>
            </a:r>
            <a:r>
              <a:rPr lang="en-US" altLang="zh-CN" sz="1400" dirty="0" err="1"/>
              <a:t>i,q</a:t>
            </a:r>
            <a:r>
              <a:rPr lang="zh-CN" altLang="en-US" dirty="0"/>
              <a:t>是季度</a:t>
            </a:r>
            <a:r>
              <a:rPr lang="en-US" altLang="zh-CN" dirty="0"/>
              <a:t>q</a:t>
            </a:r>
            <a:r>
              <a:rPr lang="zh-CN" altLang="en-US" dirty="0"/>
              <a:t>之前</a:t>
            </a:r>
            <a:r>
              <a:rPr lang="en-US" altLang="zh-CN" dirty="0"/>
              <a:t>AI</a:t>
            </a:r>
            <a:r>
              <a:rPr lang="zh-CN" altLang="en-US" dirty="0"/>
              <a:t>投资强度。</a:t>
            </a:r>
            <a:endParaRPr lang="en-US" altLang="zh-CN" dirty="0"/>
          </a:p>
          <a:p>
            <a:pPr marL="742950" lvl="1" indent="-285750" algn="just">
              <a:lnSpc>
                <a:spcPct val="150000"/>
              </a:lnSpc>
              <a:spcBef>
                <a:spcPts val="1200"/>
              </a:spcBef>
              <a:buFont typeface="Wingdings" panose="05000000000000000000" pitchFamily="2" charset="2"/>
              <a:buChar char="ü"/>
            </a:pPr>
            <a:r>
              <a:rPr lang="zh-CN" altLang="en-US" dirty="0"/>
              <a:t>此外，还包括了</a:t>
            </a:r>
            <a:r>
              <a:rPr lang="en-US" altLang="zh-CN" dirty="0"/>
              <a:t>NAICS2-</a:t>
            </a:r>
            <a:r>
              <a:rPr lang="zh-CN" altLang="en-US" dirty="0"/>
              <a:t>年</a:t>
            </a:r>
            <a:r>
              <a:rPr lang="en-US" altLang="zh-CN" dirty="0"/>
              <a:t>-</a:t>
            </a:r>
            <a:r>
              <a:rPr lang="zh-CN" altLang="en-US" dirty="0"/>
              <a:t>季度固定效应，使用聚类稳健标准误，聚类在行业层面。</a:t>
            </a:r>
            <a:endParaRPr lang="zh-CN" altLang="en-US" dirty="0"/>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23" name="文本框 22"/>
          <p:cNvSpPr txBox="1"/>
          <p:nvPr/>
        </p:nvSpPr>
        <p:spPr>
          <a:xfrm>
            <a:off x="541446" y="911811"/>
            <a:ext cx="5554554" cy="400110"/>
          </a:xfrm>
          <a:prstGeom prst="rect">
            <a:avLst/>
          </a:prstGeom>
          <a:noFill/>
        </p:spPr>
        <p:txBody>
          <a:bodyPr wrap="square" rtlCol="0">
            <a:spAutoFit/>
          </a:bodyPr>
          <a:lstStyle/>
          <a:p>
            <a:r>
              <a:rPr lang="en-US" altLang="zh-CN" sz="2000" b="1" dirty="0"/>
              <a:t>03 </a:t>
            </a:r>
            <a:r>
              <a:rPr lang="zh-CN" altLang="en-US" sz="2000" b="1" dirty="0"/>
              <a:t>结论</a:t>
            </a:r>
            <a:endParaRPr lang="en-US" altLang="zh-CN" sz="2000" b="1" dirty="0"/>
          </a:p>
        </p:txBody>
      </p:sp>
      <p:sp>
        <p:nvSpPr>
          <p:cNvPr id="5" name="文本框 4"/>
          <p:cNvSpPr txBox="1"/>
          <p:nvPr/>
        </p:nvSpPr>
        <p:spPr>
          <a:xfrm>
            <a:off x="353350" y="1311921"/>
            <a:ext cx="5920450" cy="5357557"/>
          </a:xfrm>
          <a:prstGeom prst="rect">
            <a:avLst/>
          </a:prstGeom>
          <a:noFill/>
          <a:ln w="19050">
            <a:solidFill>
              <a:schemeClr val="accent1"/>
            </a:solidFill>
            <a:prstDash val="dash"/>
          </a:ln>
        </p:spPr>
        <p:txBody>
          <a:bodyPr wrap="square" rtlCol="0">
            <a:spAutoFit/>
          </a:bodyPr>
          <a:lstStyle/>
          <a:p>
            <a:pPr algn="just">
              <a:lnSpc>
                <a:spcPct val="150000"/>
              </a:lnSpc>
              <a:spcBef>
                <a:spcPts val="1200"/>
              </a:spcBef>
            </a:pPr>
            <a:r>
              <a:rPr lang="en-US" altLang="zh-CN" b="1" dirty="0"/>
              <a:t>3.1 AI</a:t>
            </a:r>
            <a:r>
              <a:rPr lang="zh-CN" altLang="en-US" b="1" dirty="0"/>
              <a:t>对企业韧性的影响</a:t>
            </a:r>
            <a:endParaRPr lang="zh-CN" altLang="en-US" b="1" dirty="0"/>
          </a:p>
          <a:p>
            <a:pPr algn="just">
              <a:lnSpc>
                <a:spcPct val="150000"/>
              </a:lnSpc>
              <a:spcBef>
                <a:spcPts val="1200"/>
              </a:spcBef>
            </a:pPr>
            <a:r>
              <a:rPr lang="zh-CN" altLang="en-US" sz="1600" dirty="0"/>
              <a:t>表</a:t>
            </a:r>
            <a:r>
              <a:rPr lang="en-US" altLang="zh-CN" sz="1600" dirty="0"/>
              <a:t>2</a:t>
            </a:r>
            <a:r>
              <a:rPr lang="zh-CN" altLang="en-US" sz="1600" dirty="0"/>
              <a:t>展示了基准回归的结果。（</a:t>
            </a:r>
            <a:r>
              <a:rPr lang="en-US" altLang="zh-CN" sz="1600" dirty="0"/>
              <a:t>1</a:t>
            </a:r>
            <a:r>
              <a:rPr lang="zh-CN" altLang="en-US" sz="1600" dirty="0"/>
              <a:t>）</a:t>
            </a:r>
            <a:r>
              <a:rPr lang="en-US" altLang="zh-CN" sz="1600" dirty="0"/>
              <a:t>-</a:t>
            </a:r>
            <a:r>
              <a:rPr lang="zh-CN" altLang="en-US" sz="1600" dirty="0"/>
              <a:t>（</a:t>
            </a:r>
            <a:r>
              <a:rPr lang="en-US" altLang="zh-CN" sz="1600" dirty="0"/>
              <a:t>5</a:t>
            </a:r>
            <a:r>
              <a:rPr lang="zh-CN" altLang="en-US" sz="1600" dirty="0"/>
              <a:t>）列是使用</a:t>
            </a:r>
            <a:r>
              <a:rPr lang="en-US" altLang="zh-CN" sz="1600" dirty="0"/>
              <a:t>NAICS2</a:t>
            </a:r>
            <a:r>
              <a:rPr lang="zh-CN" altLang="en-US" sz="1600" dirty="0"/>
              <a:t>代码小于等于</a:t>
            </a:r>
            <a:r>
              <a:rPr lang="en-US" altLang="zh-CN" sz="1600" dirty="0"/>
              <a:t>49</a:t>
            </a:r>
            <a:r>
              <a:rPr lang="zh-CN" altLang="en-US" sz="1600" dirty="0"/>
              <a:t>的企业作为样本的估计结果，（</a:t>
            </a:r>
            <a:r>
              <a:rPr lang="en-US" altLang="zh-CN" sz="1600" dirty="0"/>
              <a:t>6</a:t>
            </a:r>
            <a:r>
              <a:rPr lang="zh-CN" altLang="en-US" sz="1600" dirty="0"/>
              <a:t>）</a:t>
            </a:r>
            <a:r>
              <a:rPr lang="en-US" altLang="zh-CN" sz="1600" dirty="0"/>
              <a:t>-</a:t>
            </a:r>
            <a:r>
              <a:rPr lang="zh-CN" altLang="en-US" sz="1600" dirty="0"/>
              <a:t>（</a:t>
            </a:r>
            <a:r>
              <a:rPr lang="en-US" altLang="zh-CN" sz="1600" dirty="0"/>
              <a:t>10</a:t>
            </a:r>
            <a:r>
              <a:rPr lang="zh-CN" altLang="en-US" sz="1600" dirty="0"/>
              <a:t>）列是使用</a:t>
            </a:r>
            <a:r>
              <a:rPr lang="en-US" altLang="zh-CN" sz="1600" dirty="0"/>
              <a:t>NAICS2</a:t>
            </a:r>
            <a:r>
              <a:rPr lang="zh-CN" altLang="en-US" sz="1600" dirty="0"/>
              <a:t>代码大于等于</a:t>
            </a:r>
            <a:r>
              <a:rPr lang="en-US" altLang="zh-CN" sz="1600" dirty="0"/>
              <a:t>50</a:t>
            </a:r>
            <a:r>
              <a:rPr lang="zh-CN" altLang="en-US" sz="1600" dirty="0"/>
              <a:t>的企业作为样本的估计结果。</a:t>
            </a:r>
            <a:endParaRPr lang="en-US" altLang="zh-CN" sz="1600" dirty="0"/>
          </a:p>
          <a:p>
            <a:pPr algn="just">
              <a:lnSpc>
                <a:spcPct val="150000"/>
              </a:lnSpc>
              <a:spcBef>
                <a:spcPts val="1200"/>
              </a:spcBef>
            </a:pPr>
            <a:r>
              <a:rPr lang="zh-CN" altLang="en-US" sz="1600" dirty="0"/>
              <a:t>第（</a:t>
            </a:r>
            <a:r>
              <a:rPr lang="en-US" altLang="zh-CN" sz="1600" dirty="0"/>
              <a:t>1</a:t>
            </a:r>
            <a:r>
              <a:rPr lang="zh-CN" altLang="en-US" sz="1600" dirty="0"/>
              <a:t>）列和第（</a:t>
            </a:r>
            <a:r>
              <a:rPr lang="en-US" altLang="zh-CN" sz="1600" dirty="0"/>
              <a:t>6</a:t>
            </a:r>
            <a:r>
              <a:rPr lang="zh-CN" altLang="en-US" sz="1600" dirty="0"/>
              <a:t>）列显示了三个事件窗口的股票回报；第（</a:t>
            </a:r>
            <a:r>
              <a:rPr lang="en-US" altLang="zh-CN" sz="1600" dirty="0"/>
              <a:t>2</a:t>
            </a:r>
            <a:r>
              <a:rPr lang="zh-CN" altLang="en-US" sz="1600" dirty="0"/>
              <a:t>）列和第（</a:t>
            </a:r>
            <a:r>
              <a:rPr lang="en-US" altLang="zh-CN" sz="1600" dirty="0"/>
              <a:t>7</a:t>
            </a:r>
            <a:r>
              <a:rPr lang="zh-CN" altLang="en-US" sz="1600" dirty="0"/>
              <a:t>）列包括了灾害冲击变量，描述了不同灾害严重程度的影响；第（</a:t>
            </a:r>
            <a:r>
              <a:rPr lang="en-US" altLang="zh-CN" sz="1600" dirty="0"/>
              <a:t>3</a:t>
            </a:r>
            <a:r>
              <a:rPr lang="zh-CN" altLang="en-US" sz="1600" dirty="0"/>
              <a:t>）列和第（</a:t>
            </a:r>
            <a:r>
              <a:rPr lang="en-US" altLang="zh-CN" sz="1600" dirty="0"/>
              <a:t>8</a:t>
            </a:r>
            <a:r>
              <a:rPr lang="zh-CN" altLang="en-US" sz="1600" dirty="0"/>
              <a:t>）列进一步包括了</a:t>
            </a:r>
            <a:r>
              <a:rPr lang="en-US" altLang="zh-CN" sz="1600" dirty="0"/>
              <a:t>AI</a:t>
            </a:r>
            <a:r>
              <a:rPr lang="zh-CN" altLang="en-US" sz="1600" dirty="0"/>
              <a:t>强度及其与灾害冲击的相互作用，探讨了</a:t>
            </a:r>
            <a:r>
              <a:rPr lang="en-US" altLang="zh-CN" sz="1600" dirty="0"/>
              <a:t>AI</a:t>
            </a:r>
            <a:r>
              <a:rPr lang="zh-CN" altLang="en-US" sz="1600" dirty="0"/>
              <a:t>的影响及其对灾害冲击的缓解作用。</a:t>
            </a:r>
            <a:endParaRPr lang="en-US" altLang="zh-CN" sz="1600" dirty="0"/>
          </a:p>
          <a:p>
            <a:pPr algn="just">
              <a:lnSpc>
                <a:spcPct val="150000"/>
              </a:lnSpc>
              <a:spcBef>
                <a:spcPts val="1200"/>
              </a:spcBef>
            </a:pPr>
            <a:r>
              <a:rPr lang="zh-CN" altLang="en-US" sz="1600" dirty="0"/>
              <a:t>有一个令人担忧的问题是，</a:t>
            </a:r>
            <a:r>
              <a:rPr lang="en-US" altLang="zh-CN" sz="1600" dirty="0"/>
              <a:t>AI</a:t>
            </a:r>
            <a:r>
              <a:rPr lang="zh-CN" altLang="en-US" sz="1600" dirty="0"/>
              <a:t>投资可能代表了对一般高科技的投资。因此，文章通过控制公司对一般高科技的投资来解决这个问题。具体来说，作者通过至少需要硕士学位的职位发布强度（第（</a:t>
            </a:r>
            <a:r>
              <a:rPr lang="en-US" altLang="zh-CN" sz="1600" dirty="0"/>
              <a:t>4</a:t>
            </a:r>
            <a:r>
              <a:rPr lang="zh-CN" altLang="en-US" sz="1600" dirty="0"/>
              <a:t>）列和第（</a:t>
            </a:r>
            <a:r>
              <a:rPr lang="en-US" altLang="zh-CN" sz="1600" dirty="0"/>
              <a:t>9</a:t>
            </a:r>
            <a:r>
              <a:rPr lang="zh-CN" altLang="en-US" sz="1600" dirty="0"/>
              <a:t>）列）以及研发费用与总销售额的比率（第（</a:t>
            </a:r>
            <a:r>
              <a:rPr lang="en-US" altLang="zh-CN" sz="1600" dirty="0"/>
              <a:t>5</a:t>
            </a:r>
            <a:r>
              <a:rPr lang="zh-CN" altLang="en-US" sz="1600" dirty="0"/>
              <a:t>）列和第（</a:t>
            </a:r>
            <a:r>
              <a:rPr lang="en-US" altLang="zh-CN" sz="1600" dirty="0"/>
              <a:t>10</a:t>
            </a:r>
            <a:r>
              <a:rPr lang="zh-CN" altLang="en-US" sz="1600" dirty="0"/>
              <a:t>）列）来衡量一般高科技投资。</a:t>
            </a:r>
            <a:endParaRPr lang="zh-CN" altLang="en-US" sz="16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61896" y="353331"/>
            <a:ext cx="5491840" cy="6431317"/>
          </a:xfrm>
          <a:prstGeom prst="rect">
            <a:avLst/>
          </a:prstGeom>
        </p:spPr>
      </p:pic>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5" name="文本框 4"/>
          <p:cNvSpPr txBox="1"/>
          <p:nvPr/>
        </p:nvSpPr>
        <p:spPr>
          <a:xfrm>
            <a:off x="213650" y="1051571"/>
            <a:ext cx="3640800" cy="5401479"/>
          </a:xfrm>
          <a:prstGeom prst="rect">
            <a:avLst/>
          </a:prstGeom>
          <a:noFill/>
          <a:ln w="19050">
            <a:solidFill>
              <a:schemeClr val="accent1"/>
            </a:solidFill>
            <a:prstDash val="dash"/>
          </a:ln>
        </p:spPr>
        <p:txBody>
          <a:bodyPr wrap="square" rtlCol="0">
            <a:spAutoFit/>
          </a:bodyPr>
          <a:lstStyle/>
          <a:p>
            <a:pPr algn="just">
              <a:lnSpc>
                <a:spcPct val="150000"/>
              </a:lnSpc>
              <a:spcBef>
                <a:spcPts val="1200"/>
              </a:spcBef>
            </a:pPr>
            <a:r>
              <a:rPr lang="en-US" altLang="zh-CN" b="1" dirty="0"/>
              <a:t>3.2 </a:t>
            </a:r>
            <a:r>
              <a:rPr lang="zh-CN" altLang="en-US" b="1" dirty="0"/>
              <a:t>稳健性检验</a:t>
            </a:r>
            <a:endParaRPr lang="zh-CN" altLang="en-US" b="1" dirty="0"/>
          </a:p>
          <a:p>
            <a:pPr algn="just">
              <a:spcBef>
                <a:spcPts val="1200"/>
              </a:spcBef>
            </a:pPr>
            <a:r>
              <a:rPr lang="zh-CN" altLang="en-US" sz="1400" dirty="0"/>
              <a:t>文章提供了一系列稳健性检验，结果如表</a:t>
            </a:r>
            <a:r>
              <a:rPr lang="en-US" altLang="zh-CN" sz="1400" dirty="0"/>
              <a:t>3</a:t>
            </a:r>
            <a:r>
              <a:rPr lang="zh-CN" altLang="en-US" sz="1400" dirty="0"/>
              <a:t>所示。</a:t>
            </a:r>
            <a:endParaRPr lang="en-US" altLang="zh-CN" sz="1400" dirty="0"/>
          </a:p>
          <a:p>
            <a:pPr algn="just">
              <a:spcBef>
                <a:spcPts val="1200"/>
              </a:spcBef>
            </a:pPr>
            <a:r>
              <a:rPr lang="zh-CN" altLang="en-US" sz="1400" dirty="0"/>
              <a:t>第一，改变不确定性冲击衡量中企业暴露的测度。使用滞后的一年或两年销售额（第（</a:t>
            </a:r>
            <a:r>
              <a:rPr lang="en-US" altLang="zh-CN" sz="1400" dirty="0"/>
              <a:t>1</a:t>
            </a:r>
            <a:r>
              <a:rPr lang="zh-CN" altLang="en-US" sz="1400" dirty="0"/>
              <a:t>）列和第（</a:t>
            </a:r>
            <a:r>
              <a:rPr lang="en-US" altLang="zh-CN" sz="1400" dirty="0"/>
              <a:t>2</a:t>
            </a:r>
            <a:r>
              <a:rPr lang="zh-CN" altLang="en-US" sz="1400" dirty="0"/>
              <a:t>）列）或员工（第（</a:t>
            </a:r>
            <a:r>
              <a:rPr lang="en-US" altLang="zh-CN" sz="1400" dirty="0"/>
              <a:t>3</a:t>
            </a:r>
            <a:r>
              <a:rPr lang="zh-CN" altLang="en-US" sz="1400" dirty="0"/>
              <a:t>）列和第（</a:t>
            </a:r>
            <a:r>
              <a:rPr lang="en-US" altLang="zh-CN" sz="1400" dirty="0"/>
              <a:t>4</a:t>
            </a:r>
            <a:r>
              <a:rPr lang="zh-CN" altLang="en-US" sz="1400" dirty="0"/>
              <a:t>）列）的地理分布来衡量企业在灾害中的暴露程度（基准回归采用职位发布来衡量）。</a:t>
            </a:r>
            <a:endParaRPr lang="en-US" altLang="zh-CN" sz="1400" dirty="0"/>
          </a:p>
          <a:p>
            <a:pPr algn="just">
              <a:spcBef>
                <a:spcPts val="1200"/>
              </a:spcBef>
            </a:pPr>
            <a:r>
              <a:rPr lang="zh-CN" altLang="en-US" sz="1400" dirty="0"/>
              <a:t>第二，改变不确定性冲击衡量中灾害经济损失的测度。仅仅考虑灾害造成的经济损失中的投保部分（第</a:t>
            </a:r>
            <a:r>
              <a:rPr lang="en-US" altLang="zh-CN" sz="1400" dirty="0"/>
              <a:t>(5)</a:t>
            </a:r>
            <a:r>
              <a:rPr lang="zh-CN" altLang="en-US" sz="1400" dirty="0"/>
              <a:t>列）或未投保部分（第</a:t>
            </a:r>
            <a:r>
              <a:rPr lang="en-US" altLang="zh-CN" sz="1400" dirty="0"/>
              <a:t>(6)</a:t>
            </a:r>
            <a:r>
              <a:rPr lang="zh-CN" altLang="en-US" sz="1400" dirty="0"/>
              <a:t>列）来衡量灾害造成的经济损失。结果均与表</a:t>
            </a:r>
            <a:r>
              <a:rPr lang="en-US" altLang="zh-CN" sz="1400" dirty="0"/>
              <a:t>2</a:t>
            </a:r>
            <a:r>
              <a:rPr lang="zh-CN" altLang="en-US" sz="1400" dirty="0"/>
              <a:t>基准回归结果保持一致。</a:t>
            </a:r>
            <a:endParaRPr lang="en-US" altLang="zh-CN" sz="1400" dirty="0"/>
          </a:p>
          <a:p>
            <a:pPr algn="just">
              <a:spcBef>
                <a:spcPts val="1200"/>
              </a:spcBef>
            </a:pPr>
            <a:r>
              <a:rPr lang="zh-CN" altLang="en-US" sz="1200" dirty="0"/>
              <a:t>为了检验结果是否主要由某类子样本驱动，作者首先考虑了三种不同的灾害类型（第（</a:t>
            </a:r>
            <a:r>
              <a:rPr lang="en-US" altLang="zh-CN" sz="1200" dirty="0"/>
              <a:t>7</a:t>
            </a:r>
            <a:r>
              <a:rPr lang="zh-CN" altLang="en-US" sz="1200" dirty="0"/>
              <a:t>）列中的风暴、第（</a:t>
            </a:r>
            <a:r>
              <a:rPr lang="en-US" altLang="zh-CN" sz="1200" dirty="0"/>
              <a:t>8</a:t>
            </a:r>
            <a:r>
              <a:rPr lang="zh-CN" altLang="en-US" sz="1200" dirty="0"/>
              <a:t>）列中的洪水和第（</a:t>
            </a:r>
            <a:r>
              <a:rPr lang="en-US" altLang="zh-CN" sz="1200" dirty="0"/>
              <a:t>9</a:t>
            </a:r>
            <a:r>
              <a:rPr lang="zh-CN" altLang="en-US" sz="1200" dirty="0"/>
              <a:t>）列中的野火），其次，排除了大公司样本（第（</a:t>
            </a:r>
            <a:r>
              <a:rPr lang="en-US" altLang="zh-CN" sz="1200" dirty="0"/>
              <a:t>10</a:t>
            </a:r>
            <a:r>
              <a:rPr lang="zh-CN" altLang="en-US" sz="1200" dirty="0"/>
              <a:t>）列）。结果发现，与基准回归结果保持一致。并且，作者还通过随机设置灾害事件日期进行了安慰剂检验（第（</a:t>
            </a:r>
            <a:r>
              <a:rPr lang="en-US" altLang="zh-CN" sz="1200" dirty="0"/>
              <a:t>11</a:t>
            </a:r>
            <a:r>
              <a:rPr lang="zh-CN" altLang="en-US" sz="1200" dirty="0"/>
              <a:t>）列）。此外，作者还改变了事件窗口长度、衡量企业暴露时的滚动期以及</a:t>
            </a:r>
            <a:r>
              <a:rPr lang="en-US" altLang="zh-CN" sz="1200" dirty="0"/>
              <a:t>AI</a:t>
            </a:r>
            <a:r>
              <a:rPr lang="zh-CN" altLang="en-US" sz="1200" dirty="0"/>
              <a:t>强度的衡量。结果是一致的。</a:t>
            </a:r>
            <a:endParaRPr lang="zh-CN" altLang="en-US" sz="12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62254" y="1407171"/>
            <a:ext cx="8073246" cy="3937997"/>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9168" y="994619"/>
            <a:ext cx="5554554" cy="400110"/>
          </a:xfrm>
          <a:prstGeom prst="rect">
            <a:avLst/>
          </a:prstGeom>
          <a:noFill/>
        </p:spPr>
        <p:txBody>
          <a:bodyPr wrap="square" rtlCol="0">
            <a:spAutoFit/>
          </a:bodyPr>
          <a:lstStyle/>
          <a:p>
            <a:r>
              <a:rPr lang="zh-CN" altLang="en-US" sz="2000" b="1" dirty="0"/>
              <a:t>一、人工智能对企业决策的影响</a:t>
            </a:r>
            <a:endParaRPr lang="zh-CN" altLang="en-US" sz="2000" b="1" dirty="0"/>
          </a:p>
        </p:txBody>
      </p:sp>
      <p:sp>
        <p:nvSpPr>
          <p:cNvPr id="3" name="矩形: 圆角 2"/>
          <p:cNvSpPr/>
          <p:nvPr/>
        </p:nvSpPr>
        <p:spPr>
          <a:xfrm>
            <a:off x="3629743" y="1632172"/>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a:t>人工智能赋能企业决策的机理</a:t>
            </a:r>
            <a:endParaRPr lang="zh-CN" altLang="en-US" b="1"/>
          </a:p>
        </p:txBody>
      </p:sp>
      <p:sp>
        <p:nvSpPr>
          <p:cNvPr id="11" name="矩形 10"/>
          <p:cNvSpPr/>
          <p:nvPr/>
        </p:nvSpPr>
        <p:spPr>
          <a:xfrm>
            <a:off x="988035" y="2727252"/>
            <a:ext cx="2126512" cy="221157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1. </a:t>
            </a:r>
            <a:r>
              <a:rPr lang="zh-CN" altLang="en-US" b="1" dirty="0"/>
              <a:t>降低成本与风险</a:t>
            </a:r>
            <a:endParaRPr lang="en-US" altLang="zh-CN" b="1" dirty="0"/>
          </a:p>
          <a:p>
            <a:pPr marL="285750" indent="-285750" algn="just">
              <a:lnSpc>
                <a:spcPct val="150000"/>
              </a:lnSpc>
              <a:buFont typeface="Wingdings" panose="05000000000000000000" pitchFamily="2" charset="2"/>
              <a:buChar char="u"/>
            </a:pPr>
            <a:r>
              <a:rPr lang="zh-CN" altLang="en-US" dirty="0"/>
              <a:t>大模型减少人工处理信息的成本</a:t>
            </a:r>
            <a:endParaRPr lang="en-US" altLang="zh-CN" dirty="0"/>
          </a:p>
          <a:p>
            <a:pPr marL="285750" indent="-285750" algn="just">
              <a:lnSpc>
                <a:spcPct val="150000"/>
              </a:lnSpc>
              <a:buFont typeface="Wingdings" panose="05000000000000000000" pitchFamily="2" charset="2"/>
              <a:buChar char="u"/>
            </a:pPr>
            <a:r>
              <a:rPr lang="zh-CN" altLang="en-US" dirty="0"/>
              <a:t>通过预测与模拟降低不确定性</a:t>
            </a:r>
            <a:endParaRPr lang="zh-CN" altLang="en-US" dirty="0"/>
          </a:p>
        </p:txBody>
      </p:sp>
      <p:sp>
        <p:nvSpPr>
          <p:cNvPr id="12" name="矩形 11"/>
          <p:cNvSpPr/>
          <p:nvPr/>
        </p:nvSpPr>
        <p:spPr>
          <a:xfrm>
            <a:off x="3615518" y="2727252"/>
            <a:ext cx="2126512" cy="221157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2. </a:t>
            </a:r>
            <a:r>
              <a:rPr lang="zh-CN" altLang="en-US" b="1" dirty="0"/>
              <a:t>拓展决策思路</a:t>
            </a:r>
            <a:endParaRPr lang="en-US" altLang="zh-CN" b="1" dirty="0"/>
          </a:p>
          <a:p>
            <a:pPr marL="285750" indent="-285750" algn="just">
              <a:lnSpc>
                <a:spcPct val="150000"/>
              </a:lnSpc>
              <a:buFont typeface="Wingdings" panose="05000000000000000000" pitchFamily="2" charset="2"/>
              <a:buChar char="u"/>
            </a:pPr>
            <a:r>
              <a:rPr lang="zh-CN" altLang="en-US" dirty="0"/>
              <a:t>提供多维度、多方案选择，避免路径依赖</a:t>
            </a:r>
            <a:endParaRPr lang="zh-CN" altLang="en-US" dirty="0"/>
          </a:p>
        </p:txBody>
      </p:sp>
      <p:sp>
        <p:nvSpPr>
          <p:cNvPr id="13" name="矩形 12"/>
          <p:cNvSpPr/>
          <p:nvPr/>
        </p:nvSpPr>
        <p:spPr>
          <a:xfrm>
            <a:off x="6243001" y="2727252"/>
            <a:ext cx="2126512" cy="221157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3. </a:t>
            </a:r>
            <a:r>
              <a:rPr lang="zh-CN" altLang="en-US" b="1" dirty="0"/>
              <a:t>持续知识迭代</a:t>
            </a:r>
            <a:endParaRPr lang="en-US" altLang="zh-CN" b="1" dirty="0"/>
          </a:p>
          <a:p>
            <a:pPr marL="285750" indent="-285750" algn="just">
              <a:lnSpc>
                <a:spcPct val="150000"/>
              </a:lnSpc>
              <a:buFont typeface="Wingdings" panose="05000000000000000000" pitchFamily="2" charset="2"/>
              <a:buChar char="u"/>
            </a:pPr>
            <a:r>
              <a:rPr lang="zh-CN" altLang="en-US" dirty="0"/>
              <a:t>算法可根据新数据不断更新，提高决策前瞻</a:t>
            </a:r>
            <a:endParaRPr lang="zh-CN" altLang="en-US" dirty="0"/>
          </a:p>
        </p:txBody>
      </p:sp>
      <p:sp>
        <p:nvSpPr>
          <p:cNvPr id="14" name="矩形 13"/>
          <p:cNvSpPr/>
          <p:nvPr/>
        </p:nvSpPr>
        <p:spPr>
          <a:xfrm>
            <a:off x="8870484" y="2727252"/>
            <a:ext cx="2126512" cy="221157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4. </a:t>
            </a:r>
            <a:r>
              <a:rPr lang="zh-CN" altLang="en-US" b="1" dirty="0"/>
              <a:t>减少主观偏差</a:t>
            </a:r>
            <a:endParaRPr lang="en-US" altLang="zh-CN" b="1" dirty="0"/>
          </a:p>
          <a:p>
            <a:pPr marL="285750" indent="-285750" algn="just">
              <a:lnSpc>
                <a:spcPct val="150000"/>
              </a:lnSpc>
              <a:buFont typeface="Wingdings" panose="05000000000000000000" pitchFamily="2" charset="2"/>
              <a:buChar char="u"/>
            </a:pPr>
            <a:r>
              <a:rPr lang="zh-CN" altLang="en-US" dirty="0"/>
              <a:t>弥补管理者依赖经验的局限性，提升科学性</a:t>
            </a:r>
            <a:endParaRPr lang="zh-CN" altLang="en-US" dirty="0"/>
          </a:p>
        </p:txBody>
      </p:sp>
      <p:cxnSp>
        <p:nvCxnSpPr>
          <p:cNvPr id="16" name="连接符: 肘形 15"/>
          <p:cNvCxnSpPr>
            <a:stCxn id="3" idx="2"/>
            <a:endCxn id="11" idx="0"/>
          </p:cNvCxnSpPr>
          <p:nvPr/>
        </p:nvCxnSpPr>
        <p:spPr>
          <a:xfrm rot="5400000">
            <a:off x="3724386" y="480073"/>
            <a:ext cx="574085" cy="392027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连接符: 肘形 17"/>
          <p:cNvCxnSpPr>
            <a:stCxn id="3" idx="2"/>
            <a:endCxn id="12" idx="0"/>
          </p:cNvCxnSpPr>
          <p:nvPr/>
        </p:nvCxnSpPr>
        <p:spPr>
          <a:xfrm rot="5400000">
            <a:off x="5038127" y="1793814"/>
            <a:ext cx="574085" cy="129279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连接符: 肘形 19"/>
          <p:cNvCxnSpPr>
            <a:stCxn id="3" idx="2"/>
            <a:endCxn id="13" idx="0"/>
          </p:cNvCxnSpPr>
          <p:nvPr/>
        </p:nvCxnSpPr>
        <p:spPr>
          <a:xfrm rot="16200000" flipH="1">
            <a:off x="6351868" y="1772862"/>
            <a:ext cx="574085" cy="133469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连接符: 肘形 21"/>
          <p:cNvCxnSpPr>
            <a:stCxn id="3" idx="2"/>
            <a:endCxn id="14" idx="0"/>
          </p:cNvCxnSpPr>
          <p:nvPr/>
        </p:nvCxnSpPr>
        <p:spPr>
          <a:xfrm rot="16200000" flipH="1">
            <a:off x="7665610" y="459121"/>
            <a:ext cx="574085" cy="396217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文本框 22"/>
          <p:cNvSpPr txBox="1"/>
          <p:nvPr/>
        </p:nvSpPr>
        <p:spPr>
          <a:xfrm>
            <a:off x="863047" y="5171896"/>
            <a:ext cx="10537658" cy="873957"/>
          </a:xfrm>
          <a:prstGeom prst="rect">
            <a:avLst/>
          </a:prstGeom>
          <a:noFill/>
        </p:spPr>
        <p:txBody>
          <a:bodyPr wrap="square" rtlCol="0">
            <a:spAutoFit/>
          </a:bodyPr>
          <a:lstStyle/>
          <a:p>
            <a:pPr>
              <a:lnSpc>
                <a:spcPct val="150000"/>
              </a:lnSpc>
            </a:pPr>
            <a:r>
              <a:rPr lang="zh-CN" altLang="en-US" b="1" dirty="0">
                <a:solidFill>
                  <a:srgbClr val="AE282F"/>
                </a:solidFill>
              </a:rPr>
              <a:t>人工智能不是简单地“代替”，而是让决策过程更加科学。它像一个全天候的“分析师”，能从海量数据中总结规律，并不断学习，减少人类管理的情绪化和经验偏差。</a:t>
            </a:r>
            <a:endParaRPr lang="zh-CN" altLang="en-US" b="1" dirty="0">
              <a:solidFill>
                <a:srgbClr val="AE282F"/>
              </a:solidFill>
            </a:endParaRPr>
          </a:p>
        </p:txBody>
      </p:sp>
      <p:sp>
        <p:nvSpPr>
          <p:cNvPr id="2" name="云形 1"/>
          <p:cNvSpPr/>
          <p:nvPr/>
        </p:nvSpPr>
        <p:spPr>
          <a:xfrm>
            <a:off x="8522335" y="316230"/>
            <a:ext cx="3510915" cy="1711325"/>
          </a:xfrm>
          <a:prstGeom prst="cloud">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a:t>人工智能如何改变</a:t>
            </a:r>
            <a:endParaRPr lang="zh-CN" altLang="en-US"/>
          </a:p>
          <a:p>
            <a:pPr algn="ctr"/>
            <a:r>
              <a:rPr lang="zh-CN" altLang="en-US"/>
              <a:t>企业决策？</a:t>
            </a: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11" grpId="1" animBg="1"/>
      <p:bldP spid="12" grpId="0" animBg="1"/>
      <p:bldP spid="12" grpId="1" animBg="1"/>
      <p:bldP spid="13" grpId="0" animBg="1"/>
      <p:bldP spid="13" grpId="1" animBg="1"/>
      <p:bldP spid="14" grpId="0" animBg="1"/>
      <p:bldP spid="14" grpId="1" animBg="1"/>
      <p:bldP spid="23" grpId="0"/>
      <p:bldP spid="2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5" name="文本框 4"/>
          <p:cNvSpPr txBox="1"/>
          <p:nvPr/>
        </p:nvSpPr>
        <p:spPr>
          <a:xfrm>
            <a:off x="370350" y="1429076"/>
            <a:ext cx="11451300" cy="2339102"/>
          </a:xfrm>
          <a:prstGeom prst="rect">
            <a:avLst/>
          </a:prstGeom>
          <a:noFill/>
          <a:ln w="19050">
            <a:solidFill>
              <a:schemeClr val="accent1"/>
            </a:solidFill>
            <a:prstDash val="dash"/>
          </a:ln>
        </p:spPr>
        <p:txBody>
          <a:bodyPr wrap="square" rtlCol="0">
            <a:spAutoFit/>
          </a:bodyPr>
          <a:lstStyle/>
          <a:p>
            <a:pPr marL="285750" indent="-285750" algn="just">
              <a:spcBef>
                <a:spcPts val="1200"/>
              </a:spcBef>
              <a:buFont typeface="Wingdings" panose="05000000000000000000" pitchFamily="2" charset="2"/>
              <a:buChar char="u"/>
            </a:pPr>
            <a:r>
              <a:rPr lang="zh-CN" altLang="en-US" dirty="0"/>
              <a:t>第一，文章聚焦于不确定性环境下人工智能的作用，通过将自然灾害作为外生冲击变量，实证检验了人工智能在应对自然灾害冲击中的缓解作用，补充了人工智能价值方面的相关文献。</a:t>
            </a:r>
            <a:endParaRPr lang="zh-CN" altLang="en-US" dirty="0"/>
          </a:p>
          <a:p>
            <a:pPr marL="285750" indent="-285750" algn="just">
              <a:spcBef>
                <a:spcPts val="1200"/>
              </a:spcBef>
              <a:buFont typeface="Wingdings" panose="05000000000000000000" pitchFamily="2" charset="2"/>
              <a:buChar char="u"/>
            </a:pPr>
            <a:r>
              <a:rPr lang="zh-CN" altLang="en-US" dirty="0"/>
              <a:t>第二，文章通过高频企业</a:t>
            </a:r>
            <a:r>
              <a:rPr lang="en-US" altLang="zh-CN" dirty="0"/>
              <a:t>-</a:t>
            </a:r>
            <a:r>
              <a:rPr lang="zh-CN" altLang="en-US" dirty="0"/>
              <a:t>日期面板中的金融市场绩效指标与企业</a:t>
            </a:r>
            <a:r>
              <a:rPr lang="en-US" altLang="zh-CN" dirty="0"/>
              <a:t>-</a:t>
            </a:r>
            <a:r>
              <a:rPr lang="zh-CN" altLang="en-US" dirty="0"/>
              <a:t>季度面板中的会计绩效指标，共同提供了企业韧性的证据。并且，两组分析结果相互印证，完整揭示了市场对企业生产活动的反应，为企业估值与管理实践提供了新的视角。</a:t>
            </a:r>
            <a:endParaRPr lang="zh-CN" altLang="en-US" dirty="0"/>
          </a:p>
          <a:p>
            <a:pPr marL="285750" indent="-285750" algn="just">
              <a:spcBef>
                <a:spcPts val="1200"/>
              </a:spcBef>
              <a:buFont typeface="Wingdings" panose="05000000000000000000" pitchFamily="2" charset="2"/>
              <a:buChar char="u"/>
            </a:pPr>
            <a:r>
              <a:rPr lang="zh-CN" altLang="en-US" dirty="0"/>
              <a:t>第三，文章发现了</a:t>
            </a:r>
            <a:r>
              <a:rPr lang="en-US" altLang="zh-CN" dirty="0"/>
              <a:t>AI</a:t>
            </a:r>
            <a:r>
              <a:rPr lang="zh-CN" altLang="en-US" dirty="0"/>
              <a:t>对企业韧性的提升作用在不同企业中的异质性，深化了对企业</a:t>
            </a:r>
            <a:r>
              <a:rPr lang="en-US" altLang="zh-CN" dirty="0"/>
              <a:t>AI</a:t>
            </a:r>
            <a:r>
              <a:rPr lang="zh-CN" altLang="en-US" dirty="0"/>
              <a:t>投资的理解，提出了“何种类型的企业在冲击中应更依赖</a:t>
            </a:r>
            <a:r>
              <a:rPr lang="en-US" altLang="zh-CN" dirty="0"/>
              <a:t>AI”</a:t>
            </a:r>
            <a:r>
              <a:rPr lang="zh-CN" altLang="en-US" dirty="0"/>
              <a:t>这一实践性管理指南。</a:t>
            </a:r>
            <a:endParaRPr lang="zh-CN" altLang="en-US" sz="1600" dirty="0"/>
          </a:p>
        </p:txBody>
      </p:sp>
      <p:sp>
        <p:nvSpPr>
          <p:cNvPr id="6" name="文本框 5"/>
          <p:cNvSpPr txBox="1"/>
          <p:nvPr/>
        </p:nvSpPr>
        <p:spPr>
          <a:xfrm>
            <a:off x="439846" y="911811"/>
            <a:ext cx="5554554" cy="400110"/>
          </a:xfrm>
          <a:prstGeom prst="rect">
            <a:avLst/>
          </a:prstGeom>
          <a:noFill/>
        </p:spPr>
        <p:txBody>
          <a:bodyPr wrap="square" rtlCol="0">
            <a:spAutoFit/>
          </a:bodyPr>
          <a:lstStyle/>
          <a:p>
            <a:r>
              <a:rPr lang="en-US" altLang="zh-CN" sz="2000" b="1" dirty="0"/>
              <a:t>04 </a:t>
            </a:r>
            <a:r>
              <a:rPr lang="zh-CN" altLang="en-US" sz="2000" b="1" dirty="0"/>
              <a:t>创新点</a:t>
            </a:r>
            <a:endParaRPr lang="en-US" altLang="zh-CN" sz="2000" b="1" dirty="0"/>
          </a:p>
        </p:txBody>
      </p:sp>
      <p:sp>
        <p:nvSpPr>
          <p:cNvPr id="7" name="文本框 6"/>
          <p:cNvSpPr txBox="1"/>
          <p:nvPr/>
        </p:nvSpPr>
        <p:spPr>
          <a:xfrm>
            <a:off x="541446" y="3974233"/>
            <a:ext cx="5554554" cy="400110"/>
          </a:xfrm>
          <a:prstGeom prst="rect">
            <a:avLst/>
          </a:prstGeom>
          <a:noFill/>
        </p:spPr>
        <p:txBody>
          <a:bodyPr wrap="square" rtlCol="0">
            <a:spAutoFit/>
          </a:bodyPr>
          <a:lstStyle/>
          <a:p>
            <a:r>
              <a:rPr lang="en-US" altLang="zh-CN" sz="2000" b="1" dirty="0"/>
              <a:t>05 </a:t>
            </a:r>
            <a:r>
              <a:rPr lang="zh-CN" altLang="en-US" sz="2000" b="1" dirty="0"/>
              <a:t>思考</a:t>
            </a:r>
            <a:endParaRPr lang="en-US" altLang="zh-CN" sz="2000" b="1" dirty="0"/>
          </a:p>
        </p:txBody>
      </p:sp>
      <p:sp>
        <p:nvSpPr>
          <p:cNvPr id="9" name="文本框 8"/>
          <p:cNvSpPr txBox="1"/>
          <p:nvPr/>
        </p:nvSpPr>
        <p:spPr>
          <a:xfrm>
            <a:off x="370350" y="4402598"/>
            <a:ext cx="11451300" cy="1354217"/>
          </a:xfrm>
          <a:prstGeom prst="rect">
            <a:avLst/>
          </a:prstGeom>
          <a:noFill/>
          <a:ln w="19050">
            <a:solidFill>
              <a:schemeClr val="accent1"/>
            </a:solidFill>
            <a:prstDash val="dash"/>
          </a:ln>
        </p:spPr>
        <p:txBody>
          <a:bodyPr wrap="square" rtlCol="0">
            <a:spAutoFit/>
          </a:bodyPr>
          <a:lstStyle/>
          <a:p>
            <a:pPr marL="285750" indent="-285750" algn="just">
              <a:spcBef>
                <a:spcPts val="1200"/>
              </a:spcBef>
              <a:buFont typeface="Wingdings" panose="05000000000000000000" pitchFamily="2" charset="2"/>
              <a:buChar char="u"/>
            </a:pPr>
            <a:r>
              <a:rPr lang="zh-CN" altLang="en-US" dirty="0"/>
              <a:t>文章从生产角度进行机制分析发现</a:t>
            </a:r>
            <a:r>
              <a:rPr lang="en-US" altLang="zh-CN" dirty="0"/>
              <a:t>AI</a:t>
            </a:r>
            <a:r>
              <a:rPr lang="zh-CN" altLang="en-US" dirty="0"/>
              <a:t>通过提高劳动生产率和资本响应能力提升了企业韧性，但可能由于数据可获得性等原因，尚未深入探讨企业生产活动的具体实践细节。</a:t>
            </a:r>
            <a:endParaRPr lang="en-US" altLang="zh-CN" dirty="0"/>
          </a:p>
          <a:p>
            <a:pPr marL="285750" indent="-285750" algn="just">
              <a:spcBef>
                <a:spcPts val="1200"/>
              </a:spcBef>
              <a:buFont typeface="Wingdings" panose="05000000000000000000" pitchFamily="2" charset="2"/>
              <a:buChar char="u"/>
            </a:pPr>
            <a:r>
              <a:rPr lang="zh-CN" altLang="en-US" dirty="0"/>
              <a:t>未来的研究可从这些角度出发，发现</a:t>
            </a:r>
            <a:r>
              <a:rPr lang="en-US" altLang="zh-CN" dirty="0"/>
              <a:t>AI</a:t>
            </a:r>
            <a:r>
              <a:rPr lang="zh-CN" altLang="en-US" dirty="0"/>
              <a:t>提升企业韧性更为细致的机理。另外，文章尚未针对</a:t>
            </a:r>
            <a:r>
              <a:rPr lang="en-US" altLang="zh-CN" dirty="0"/>
              <a:t>AI</a:t>
            </a:r>
            <a:r>
              <a:rPr lang="zh-CN" altLang="en-US" dirty="0"/>
              <a:t>对劳动力与资本影响的细微差异进行全面的解释，或许未来可以通过定性访谈与调查来进一步探索这些微观机制。</a:t>
            </a:r>
            <a:endParaRPr lang="zh-CN" altLang="en-US" sz="1600" dirty="0"/>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文本框 5"/>
          <p:cNvSpPr txBox="1"/>
          <p:nvPr/>
        </p:nvSpPr>
        <p:spPr>
          <a:xfrm>
            <a:off x="439846" y="911811"/>
            <a:ext cx="11447354" cy="954107"/>
          </a:xfrm>
          <a:prstGeom prst="rect">
            <a:avLst/>
          </a:prstGeom>
          <a:noFill/>
        </p:spPr>
        <p:txBody>
          <a:bodyPr wrap="square" rtlCol="0">
            <a:spAutoFit/>
          </a:bodyPr>
          <a:lstStyle/>
          <a:p>
            <a:r>
              <a:rPr lang="zh-CN" altLang="en-US" sz="2000" b="1" dirty="0"/>
              <a:t>案例  科斯奇点：当</a:t>
            </a:r>
            <a:r>
              <a:rPr lang="en-US" altLang="zh-CN" sz="2000" b="1" dirty="0"/>
              <a:t>AI</a:t>
            </a:r>
            <a:r>
              <a:rPr lang="zh-CN" altLang="en-US" sz="2000" b="1" dirty="0"/>
              <a:t>开始改写企业的边界</a:t>
            </a:r>
            <a:endParaRPr lang="en-US" altLang="zh-CN" sz="2000" b="1" dirty="0"/>
          </a:p>
          <a:p>
            <a:r>
              <a:rPr lang="zh-CN" altLang="en-US" b="1" dirty="0"/>
              <a:t>论文来源：</a:t>
            </a:r>
            <a:r>
              <a:rPr lang="en-US" altLang="zh-CN" dirty="0"/>
              <a:t>Peyman Shahidi, Gili Rusak, Benjamin S. Manning, Andrey Fradkin, and John J. Horton, "</a:t>
            </a:r>
            <a:r>
              <a:rPr lang="en-US" altLang="zh-CN" dirty="0">
                <a:hlinkClick r:id="rId1"/>
              </a:rPr>
              <a:t>The Coasean Singularity? Demand, Supply, and Market Design with AI Agents</a:t>
            </a:r>
            <a:r>
              <a:rPr lang="en-US" altLang="zh-CN" dirty="0"/>
              <a:t>," NBER Working Paper 34468 (2025)</a:t>
            </a:r>
            <a:endParaRPr lang="en-US" altLang="zh-CN" dirty="0"/>
          </a:p>
        </p:txBody>
      </p:sp>
      <p:sp>
        <p:nvSpPr>
          <p:cNvPr id="4" name="文本框 3"/>
          <p:cNvSpPr txBox="1"/>
          <p:nvPr/>
        </p:nvSpPr>
        <p:spPr>
          <a:xfrm>
            <a:off x="439846" y="2101850"/>
            <a:ext cx="11447354" cy="2585323"/>
          </a:xfrm>
          <a:prstGeom prst="rect">
            <a:avLst/>
          </a:prstGeom>
          <a:noFill/>
        </p:spPr>
        <p:txBody>
          <a:bodyPr wrap="square" rtlCol="0">
            <a:spAutoFit/>
          </a:bodyPr>
          <a:lstStyle/>
          <a:p>
            <a:r>
              <a:rPr lang="zh-CN" altLang="en-US" b="1" dirty="0"/>
              <a:t>科斯的故事</a:t>
            </a:r>
            <a:endParaRPr lang="en-US" altLang="zh-CN" b="1" dirty="0"/>
          </a:p>
          <a:p>
            <a:r>
              <a:rPr lang="en-US" altLang="zh-CN" dirty="0"/>
              <a:t>1932</a:t>
            </a:r>
            <a:r>
              <a:rPr lang="zh-CN" altLang="en-US" dirty="0"/>
              <a:t>年，</a:t>
            </a:r>
            <a:r>
              <a:rPr lang="en-US" altLang="zh-CN" dirty="0"/>
              <a:t>21</a:t>
            </a:r>
            <a:r>
              <a:rPr lang="zh-CN" altLang="en-US" dirty="0"/>
              <a:t>岁的科斯访问美国，参观福特和通用工厂时产生疑问：既然市场如此高效，为何人类要建立“公司”这种层级组织？为什么不完全依赖市场来购买零部件、雇用工人？</a:t>
            </a:r>
            <a:endParaRPr lang="en-US" altLang="zh-CN" dirty="0"/>
          </a:p>
          <a:p>
            <a:endParaRPr lang="en-US" altLang="zh-CN" dirty="0"/>
          </a:p>
          <a:p>
            <a:r>
              <a:rPr lang="zh-CN" altLang="en-US" b="1" dirty="0"/>
              <a:t>交易成本是什么？</a:t>
            </a:r>
            <a:endParaRPr lang="en-US" altLang="zh-CN" b="1" dirty="0"/>
          </a:p>
          <a:p>
            <a:pPr marL="742950" lvl="1" indent="-285750">
              <a:buFont typeface="Arial" panose="020B0604020202020204" pitchFamily="34" charset="0"/>
              <a:buChar char="•"/>
            </a:pPr>
            <a:r>
              <a:rPr lang="zh-CN" altLang="en-US" dirty="0"/>
              <a:t>搜索成本：谁卖零件？谁能提供服务？</a:t>
            </a:r>
            <a:endParaRPr lang="en-US" altLang="zh-CN" dirty="0"/>
          </a:p>
          <a:p>
            <a:pPr marL="742950" lvl="1" indent="-285750">
              <a:buFont typeface="Arial" panose="020B0604020202020204" pitchFamily="34" charset="0"/>
              <a:buChar char="•"/>
            </a:pPr>
            <a:r>
              <a:rPr lang="zh-CN" altLang="en-US" dirty="0"/>
              <a:t>谈判成本：价格怎么谈？条件如何？</a:t>
            </a:r>
            <a:endParaRPr lang="en-US" altLang="zh-CN" dirty="0"/>
          </a:p>
          <a:p>
            <a:pPr marL="742950" lvl="1" indent="-285750">
              <a:buFont typeface="Arial" panose="020B0604020202020204" pitchFamily="34" charset="0"/>
              <a:buChar char="•"/>
            </a:pPr>
            <a:r>
              <a:rPr lang="zh-CN" altLang="en-US" dirty="0"/>
              <a:t>合约成本：怎么订合同？如何约定责任？</a:t>
            </a:r>
            <a:endParaRPr lang="en-US" altLang="zh-CN" dirty="0"/>
          </a:p>
          <a:p>
            <a:pPr marL="742950" lvl="1" indent="-285750">
              <a:buFont typeface="Arial" panose="020B0604020202020204" pitchFamily="34" charset="0"/>
              <a:buChar char="•"/>
            </a:pPr>
            <a:r>
              <a:rPr lang="zh-CN" altLang="en-US" dirty="0"/>
              <a:t>监督成本：如何保证质量？如何追责违约？</a:t>
            </a:r>
            <a:endParaRPr lang="zh-CN" altLang="en-US" dirty="0"/>
          </a:p>
        </p:txBody>
      </p:sp>
      <p:sp>
        <p:nvSpPr>
          <p:cNvPr id="10" name="云形 9"/>
          <p:cNvSpPr/>
          <p:nvPr/>
        </p:nvSpPr>
        <p:spPr>
          <a:xfrm>
            <a:off x="7816850" y="3117850"/>
            <a:ext cx="3613150" cy="1873250"/>
          </a:xfrm>
          <a:prstGeom prst="cloud">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a:t>1937</a:t>
            </a:r>
            <a:r>
              <a:rPr lang="zh-CN" altLang="en-US"/>
              <a:t>年</a:t>
            </a:r>
            <a:r>
              <a:rPr lang="en-US" altLang="zh-CN"/>
              <a:t>《</a:t>
            </a:r>
            <a:r>
              <a:rPr lang="zh-CN" altLang="en-US"/>
              <a:t>企业的性质</a:t>
            </a:r>
            <a:r>
              <a:rPr lang="en-US" altLang="zh-CN"/>
              <a:t>》</a:t>
            </a:r>
            <a:r>
              <a:rPr lang="zh-CN" altLang="en-US"/>
              <a:t>提出答案：交易成本（</a:t>
            </a:r>
            <a:r>
              <a:rPr lang="en-US" altLang="zh-CN"/>
              <a:t>Transaction Costs</a:t>
            </a:r>
            <a:r>
              <a:rPr lang="zh-CN" altLang="en-US"/>
              <a:t>）</a:t>
            </a:r>
            <a:endParaRPr lang="zh-CN" altLang="en-US"/>
          </a:p>
        </p:txBody>
      </p:sp>
      <p:sp>
        <p:nvSpPr>
          <p:cNvPr id="11" name="文本框 10"/>
          <p:cNvSpPr txBox="1"/>
          <p:nvPr/>
        </p:nvSpPr>
        <p:spPr>
          <a:xfrm>
            <a:off x="439846" y="5284207"/>
            <a:ext cx="11379200" cy="643939"/>
          </a:xfrm>
          <a:prstGeom prst="rect">
            <a:avLst/>
          </a:prstGeom>
          <a:noFill/>
        </p:spPr>
        <p:txBody>
          <a:bodyPr wrap="square" rtlCol="0">
            <a:spAutoFit/>
          </a:bodyPr>
          <a:lstStyle/>
          <a:p>
            <a:r>
              <a:rPr lang="zh-CN" altLang="en-US" b="1" dirty="0"/>
              <a:t>企业存在的根本原因：</a:t>
            </a:r>
            <a:r>
              <a:rPr lang="zh-CN" altLang="en-US" dirty="0"/>
              <a:t>当市场交易成本 </a:t>
            </a:r>
            <a:r>
              <a:rPr lang="en-US" altLang="zh-CN" dirty="0"/>
              <a:t>&gt; </a:t>
            </a:r>
            <a:r>
              <a:rPr lang="zh-CN" altLang="en-US" dirty="0"/>
              <a:t>企业内部组织成本时，企业作为“低摩擦组织”出现。</a:t>
            </a:r>
            <a:endParaRPr lang="en-US" altLang="zh-CN" dirty="0"/>
          </a:p>
          <a:p>
            <a:r>
              <a:rPr lang="zh-CN" altLang="en-US" dirty="0"/>
              <a:t>近</a:t>
            </a:r>
            <a:r>
              <a:rPr lang="en-US" altLang="zh-CN" dirty="0"/>
              <a:t>90</a:t>
            </a:r>
            <a:r>
              <a:rPr lang="zh-CN" altLang="en-US" dirty="0"/>
              <a:t>年来，企业边界的理论都围绕这个逻辑展开：</a:t>
            </a:r>
            <a:r>
              <a:rPr lang="zh-CN" altLang="en-US" b="1" dirty="0"/>
              <a:t>自制还是外购 </a:t>
            </a:r>
            <a:r>
              <a:rPr lang="en-US" altLang="zh-CN" b="1" dirty="0"/>
              <a:t>= </a:t>
            </a:r>
            <a:r>
              <a:rPr lang="zh-CN" altLang="en-US" b="1" dirty="0"/>
              <a:t>哪边摩擦小</a:t>
            </a:r>
            <a:r>
              <a:rPr lang="zh-CN" altLang="en-US" dirty="0"/>
              <a:t>。</a:t>
            </a:r>
            <a:endParaRPr lang="zh-CN" altLang="en-US" dirty="0"/>
          </a:p>
        </p:txBody>
      </p:sp>
    </p:spTree>
    <p:custDataLst>
      <p:tags r:id="rId2"/>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文本框 5"/>
          <p:cNvSpPr txBox="1"/>
          <p:nvPr/>
        </p:nvSpPr>
        <p:spPr>
          <a:xfrm>
            <a:off x="458896" y="911811"/>
            <a:ext cx="11447354" cy="2062103"/>
          </a:xfrm>
          <a:prstGeom prst="rect">
            <a:avLst/>
          </a:prstGeom>
          <a:noFill/>
        </p:spPr>
        <p:txBody>
          <a:bodyPr wrap="square" rtlCol="0">
            <a:spAutoFit/>
          </a:bodyPr>
          <a:lstStyle/>
          <a:p>
            <a:r>
              <a:rPr lang="zh-CN" altLang="en-US" sz="2000" b="1" dirty="0"/>
              <a:t>交易成本的现实版：装修案例与 </a:t>
            </a:r>
            <a:r>
              <a:rPr lang="en-US" altLang="zh-CN" sz="2000" b="1" dirty="0"/>
              <a:t>AI </a:t>
            </a:r>
            <a:r>
              <a:rPr lang="zh-CN" altLang="en-US" sz="2000" b="1" dirty="0"/>
              <a:t>代理人</a:t>
            </a:r>
            <a:endParaRPr lang="en-US" altLang="zh-CN" sz="2000" b="1" dirty="0"/>
          </a:p>
          <a:p>
            <a:endParaRPr lang="en-US" altLang="zh-CN" b="1" dirty="0"/>
          </a:p>
          <a:p>
            <a:r>
              <a:rPr lang="zh-CN" altLang="en-US" dirty="0"/>
              <a:t>为什么大多数人装修会选择装修公司而不是自己找工人？</a:t>
            </a:r>
            <a:endParaRPr lang="en-US" altLang="zh-CN" dirty="0"/>
          </a:p>
          <a:p>
            <a:pPr marL="742950" lvl="1" indent="-285750" algn="just">
              <a:buFont typeface="Arial" panose="020B0604020202020204" pitchFamily="34" charset="0"/>
              <a:buChar char="•"/>
            </a:pPr>
            <a:r>
              <a:rPr lang="zh-CN" altLang="en-US" dirty="0"/>
              <a:t>零散的协调：水电、泥瓦匠、油漆工等多个工种</a:t>
            </a:r>
            <a:endParaRPr lang="en-US" altLang="zh-CN" dirty="0"/>
          </a:p>
          <a:p>
            <a:pPr marL="742950" lvl="1" indent="-285750" algn="just">
              <a:buFont typeface="Arial" panose="020B0604020202020204" pitchFamily="34" charset="0"/>
              <a:buChar char="•"/>
            </a:pPr>
            <a:r>
              <a:rPr lang="zh-CN" altLang="en-US" dirty="0"/>
              <a:t>多轮议价、排期管理、冲突调解</a:t>
            </a:r>
            <a:endParaRPr lang="en-US" altLang="zh-CN" dirty="0"/>
          </a:p>
          <a:p>
            <a:pPr marL="742950" lvl="1" indent="-285750" algn="just">
              <a:buFont typeface="Arial" panose="020B0604020202020204" pitchFamily="34" charset="0"/>
              <a:buChar char="•"/>
            </a:pPr>
            <a:r>
              <a:rPr lang="zh-CN" altLang="en-US" dirty="0"/>
              <a:t>监督施工、质量检验</a:t>
            </a:r>
            <a:endParaRPr lang="en-US" altLang="zh-CN" dirty="0"/>
          </a:p>
          <a:p>
            <a:r>
              <a:rPr lang="zh-CN" altLang="en-US" dirty="0"/>
              <a:t>这一切就是大量的“市场交易成本”。→ 装修公司作为组织形式出现，其价值在于降低碎片化的市场摩擦。</a:t>
            </a:r>
            <a:endParaRPr lang="en-US" altLang="zh-CN" dirty="0"/>
          </a:p>
        </p:txBody>
      </p:sp>
      <p:sp>
        <p:nvSpPr>
          <p:cNvPr id="2" name="文本框 1"/>
          <p:cNvSpPr txBox="1"/>
          <p:nvPr/>
        </p:nvSpPr>
        <p:spPr>
          <a:xfrm>
            <a:off x="479425" y="3371622"/>
            <a:ext cx="11233150" cy="2308324"/>
          </a:xfrm>
          <a:prstGeom prst="rect">
            <a:avLst/>
          </a:prstGeom>
          <a:noFill/>
        </p:spPr>
        <p:txBody>
          <a:bodyPr wrap="square" rtlCol="0">
            <a:spAutoFit/>
          </a:bodyPr>
          <a:lstStyle/>
          <a:p>
            <a:r>
              <a:rPr lang="zh-CN" altLang="en-US" dirty="0"/>
              <a:t>如果你拥有一个强大的 </a:t>
            </a:r>
            <a:r>
              <a:rPr lang="en-US" altLang="zh-CN" dirty="0"/>
              <a:t>AI </a:t>
            </a:r>
            <a:r>
              <a:rPr lang="zh-CN" altLang="en-US" dirty="0"/>
              <a:t>代理人？你只需一句话：“预算</a:t>
            </a:r>
            <a:r>
              <a:rPr lang="en-US" altLang="zh-CN" dirty="0"/>
              <a:t>5</a:t>
            </a:r>
            <a:r>
              <a:rPr lang="zh-CN" altLang="en-US" dirty="0"/>
              <a:t>万美元，两周完工，风格如图。”</a:t>
            </a:r>
            <a:r>
              <a:rPr lang="en-US" altLang="zh-CN" dirty="0"/>
              <a:t>AI</a:t>
            </a:r>
            <a:r>
              <a:rPr lang="zh-CN" altLang="en-US" dirty="0"/>
              <a:t>代理人将自动完成：</a:t>
            </a:r>
            <a:endParaRPr lang="en-US" altLang="zh-CN" dirty="0"/>
          </a:p>
          <a:p>
            <a:pPr marL="742950" lvl="1" indent="-285750">
              <a:buFont typeface="Arial" panose="020B0604020202020204" pitchFamily="34" charset="0"/>
              <a:buChar char="•"/>
            </a:pPr>
            <a:r>
              <a:rPr lang="zh-CN" altLang="en-US" dirty="0"/>
              <a:t>全网搜索 → 选出最优工人</a:t>
            </a:r>
            <a:endParaRPr lang="en-US" altLang="zh-CN" dirty="0"/>
          </a:p>
          <a:p>
            <a:pPr marL="742950" lvl="1" indent="-285750">
              <a:buFont typeface="Arial" panose="020B0604020202020204" pitchFamily="34" charset="0"/>
              <a:buChar char="•"/>
            </a:pPr>
            <a:r>
              <a:rPr lang="zh-CN" altLang="en-US" dirty="0"/>
              <a:t>自动询价 → 多轮谈判</a:t>
            </a:r>
            <a:endParaRPr lang="en-US" altLang="zh-CN" dirty="0"/>
          </a:p>
          <a:p>
            <a:pPr marL="742950" lvl="1" indent="-285750">
              <a:buFont typeface="Arial" panose="020B0604020202020204" pitchFamily="34" charset="0"/>
              <a:buChar char="•"/>
            </a:pPr>
            <a:r>
              <a:rPr lang="zh-CN" altLang="en-US" dirty="0"/>
              <a:t>自动合约 → 生成合同</a:t>
            </a:r>
            <a:endParaRPr lang="en-US" altLang="zh-CN" dirty="0"/>
          </a:p>
          <a:p>
            <a:pPr marL="742950" lvl="1" indent="-285750">
              <a:buFont typeface="Arial" panose="020B0604020202020204" pitchFamily="34" charset="0"/>
              <a:buChar char="•"/>
            </a:pPr>
            <a:r>
              <a:rPr lang="zh-CN" altLang="en-US" dirty="0"/>
              <a:t>自动排期 → 动态调整</a:t>
            </a:r>
            <a:endParaRPr lang="en-US" altLang="zh-CN" dirty="0"/>
          </a:p>
          <a:p>
            <a:pPr marL="742950" lvl="1" indent="-285750">
              <a:buFont typeface="Arial" panose="020B0604020202020204" pitchFamily="34" charset="0"/>
              <a:buChar char="•"/>
            </a:pPr>
            <a:r>
              <a:rPr lang="zh-CN" altLang="en-US" dirty="0"/>
              <a:t>自动监督 → 验收后完成付款</a:t>
            </a:r>
            <a:endParaRPr lang="en-US" altLang="zh-CN" dirty="0"/>
          </a:p>
          <a:p>
            <a:r>
              <a:rPr lang="zh-CN" altLang="en-US" dirty="0"/>
              <a:t>当协调</a:t>
            </a:r>
            <a:r>
              <a:rPr lang="en-US" altLang="zh-CN" dirty="0"/>
              <a:t>20</a:t>
            </a:r>
            <a:r>
              <a:rPr lang="zh-CN" altLang="en-US" dirty="0"/>
              <a:t>个工人的成本≈雇佣一个装修公司的成本，企业的边界开始动摇。</a:t>
            </a:r>
            <a:endParaRPr lang="zh-CN" altLang="en-US" dirty="0"/>
          </a:p>
        </p:txBody>
      </p:sp>
      <p:sp>
        <p:nvSpPr>
          <p:cNvPr id="3" name="矩形: 圆角 2"/>
          <p:cNvSpPr/>
          <p:nvPr/>
        </p:nvSpPr>
        <p:spPr>
          <a:xfrm>
            <a:off x="8426450" y="4060239"/>
            <a:ext cx="3422650" cy="1911350"/>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“科斯奇点”（</a:t>
            </a:r>
            <a:r>
              <a:rPr lang="en-US" altLang="zh-CN" b="1" dirty="0"/>
              <a:t>Coasean Singularity</a:t>
            </a:r>
            <a:r>
              <a:rPr lang="zh-CN" altLang="en-US" b="1" dirty="0"/>
              <a:t>）</a:t>
            </a:r>
            <a:r>
              <a:rPr lang="zh-CN" altLang="en-US" dirty="0"/>
              <a:t>指：当交易成本趋向</a:t>
            </a:r>
            <a:r>
              <a:rPr lang="en-US" altLang="zh-CN" dirty="0"/>
              <a:t>0</a:t>
            </a:r>
            <a:r>
              <a:rPr lang="zh-CN" altLang="en-US" dirty="0"/>
              <a:t>，企业边界将出现极端收缩，经济活动回到高度原子化的市场。</a:t>
            </a:r>
            <a:endParaRPr lang="zh-CN" altLang="en-US" dirty="0"/>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文本框 5"/>
          <p:cNvSpPr txBox="1"/>
          <p:nvPr/>
        </p:nvSpPr>
        <p:spPr>
          <a:xfrm>
            <a:off x="458896" y="911811"/>
            <a:ext cx="11447354" cy="954107"/>
          </a:xfrm>
          <a:prstGeom prst="rect">
            <a:avLst/>
          </a:prstGeom>
          <a:noFill/>
        </p:spPr>
        <p:txBody>
          <a:bodyPr wrap="square" rtlCol="0">
            <a:spAutoFit/>
          </a:bodyPr>
          <a:lstStyle/>
          <a:p>
            <a:r>
              <a:rPr lang="zh-CN" altLang="en-US" sz="2000" b="1" dirty="0"/>
              <a:t>为什么我们需要 </a:t>
            </a:r>
            <a:r>
              <a:rPr lang="en-US" altLang="zh-CN" sz="2000" b="1" dirty="0"/>
              <a:t>AI </a:t>
            </a:r>
            <a:r>
              <a:rPr lang="zh-CN" altLang="en-US" sz="2000" b="1" dirty="0"/>
              <a:t>代理人？（需求侧逻辑）</a:t>
            </a:r>
            <a:endParaRPr lang="en-US" altLang="zh-CN" sz="2000" b="1" dirty="0"/>
          </a:p>
          <a:p>
            <a:endParaRPr lang="en-US" altLang="zh-CN" b="1" dirty="0"/>
          </a:p>
          <a:p>
            <a:r>
              <a:rPr lang="en-US" altLang="zh-CN" dirty="0"/>
              <a:t>AI </a:t>
            </a:r>
            <a:r>
              <a:rPr lang="zh-CN" altLang="en-US" dirty="0"/>
              <a:t>代理人的需求不是“技术崇拜”，而是典型的“衍生需求”（</a:t>
            </a:r>
            <a:r>
              <a:rPr lang="en-US" altLang="zh-CN" dirty="0"/>
              <a:t>Derived Demand</a:t>
            </a:r>
            <a:r>
              <a:rPr lang="zh-CN" altLang="en-US" dirty="0"/>
              <a:t>）。</a:t>
            </a:r>
            <a:endParaRPr lang="en-US" altLang="zh-CN" dirty="0"/>
          </a:p>
        </p:txBody>
      </p:sp>
      <p:sp>
        <p:nvSpPr>
          <p:cNvPr id="4" name="矩形: 圆角 3"/>
          <p:cNvSpPr/>
          <p:nvPr/>
        </p:nvSpPr>
        <p:spPr>
          <a:xfrm>
            <a:off x="4301067" y="1934177"/>
            <a:ext cx="3793066"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两大驱动力</a:t>
            </a:r>
            <a:endParaRPr lang="zh-CN" altLang="en-US" b="1" dirty="0"/>
          </a:p>
        </p:txBody>
      </p:sp>
      <p:sp>
        <p:nvSpPr>
          <p:cNvPr id="5" name="矩形 4"/>
          <p:cNvSpPr/>
          <p:nvPr/>
        </p:nvSpPr>
        <p:spPr>
          <a:xfrm>
            <a:off x="798512" y="2943706"/>
            <a:ext cx="5169728" cy="126054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1. </a:t>
            </a:r>
            <a:r>
              <a:rPr lang="zh-CN" altLang="en-US" b="1" dirty="0"/>
              <a:t>优化决策（人类认知有限）</a:t>
            </a:r>
            <a:endParaRPr lang="en-US" altLang="zh-CN" b="1" dirty="0"/>
          </a:p>
          <a:p>
            <a:pPr marL="285750" indent="-285750" algn="just">
              <a:buFont typeface="Wingdings" panose="05000000000000000000" pitchFamily="2" charset="2"/>
              <a:buChar char="u"/>
            </a:pPr>
            <a:r>
              <a:rPr lang="zh-CN" altLang="en-US" dirty="0"/>
              <a:t>房产交易、金融产品、求职市场等信息极其复杂，人类难以处理全部信息</a:t>
            </a:r>
            <a:endParaRPr lang="en-US" altLang="zh-CN" dirty="0"/>
          </a:p>
          <a:p>
            <a:pPr marL="285750" indent="-285750" algn="just">
              <a:buFont typeface="Wingdings" panose="05000000000000000000" pitchFamily="2" charset="2"/>
              <a:buChar char="u"/>
            </a:pPr>
            <a:r>
              <a:rPr lang="en-US" altLang="zh-CN" dirty="0"/>
              <a:t>AI</a:t>
            </a:r>
            <a:r>
              <a:rPr lang="zh-CN" altLang="en-US" dirty="0"/>
              <a:t>可以读取海量数据并执行复杂评估</a:t>
            </a:r>
            <a:endParaRPr lang="zh-CN" altLang="en-US" dirty="0"/>
          </a:p>
        </p:txBody>
      </p:sp>
      <p:sp>
        <p:nvSpPr>
          <p:cNvPr id="7" name="矩形 6"/>
          <p:cNvSpPr/>
          <p:nvPr/>
        </p:nvSpPr>
        <p:spPr>
          <a:xfrm>
            <a:off x="6482020" y="2943706"/>
            <a:ext cx="5169728" cy="126054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b="1" dirty="0"/>
              <a:t>2. </a:t>
            </a:r>
            <a:r>
              <a:rPr lang="zh-CN" altLang="en-US" b="1" dirty="0"/>
              <a:t>降低执行成本（人类很“懒”）</a:t>
            </a:r>
            <a:endParaRPr lang="en-US" altLang="zh-CN" b="1" dirty="0"/>
          </a:p>
          <a:p>
            <a:pPr marL="285750" indent="-285750" algn="just">
              <a:buFont typeface="Wingdings" panose="05000000000000000000" pitchFamily="2" charset="2"/>
              <a:buChar char="u"/>
            </a:pPr>
            <a:r>
              <a:rPr lang="zh-CN" altLang="en-US" dirty="0"/>
              <a:t>我们知道怎么查车险、怎么比价但太麻烦</a:t>
            </a:r>
            <a:endParaRPr lang="en-US" altLang="zh-CN" dirty="0"/>
          </a:p>
          <a:p>
            <a:pPr marL="285750" indent="-285750" algn="just">
              <a:buFont typeface="Wingdings" panose="05000000000000000000" pitchFamily="2" charset="2"/>
              <a:buChar char="u"/>
            </a:pPr>
            <a:r>
              <a:rPr lang="en-US" altLang="zh-CN" dirty="0"/>
              <a:t>AI</a:t>
            </a:r>
            <a:r>
              <a:rPr lang="zh-CN" altLang="en-US" dirty="0"/>
              <a:t>可以自动比价、自动讨价还价、自动沟通</a:t>
            </a:r>
            <a:endParaRPr lang="zh-CN" altLang="en-US" dirty="0"/>
          </a:p>
        </p:txBody>
      </p:sp>
      <p:cxnSp>
        <p:nvCxnSpPr>
          <p:cNvPr id="9" name="连接符: 肘形 8"/>
          <p:cNvCxnSpPr>
            <a:stCxn id="4" idx="2"/>
            <a:endCxn id="5" idx="0"/>
          </p:cNvCxnSpPr>
          <p:nvPr/>
        </p:nvCxnSpPr>
        <p:spPr>
          <a:xfrm rot="5400000">
            <a:off x="4546221" y="1292327"/>
            <a:ext cx="488534" cy="281422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连接符: 肘形 9"/>
          <p:cNvCxnSpPr>
            <a:stCxn id="4" idx="2"/>
            <a:endCxn id="7" idx="0"/>
          </p:cNvCxnSpPr>
          <p:nvPr/>
        </p:nvCxnSpPr>
        <p:spPr>
          <a:xfrm rot="16200000" flipH="1">
            <a:off x="7387975" y="1264797"/>
            <a:ext cx="488534" cy="286928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文本框 10"/>
          <p:cNvSpPr txBox="1"/>
          <p:nvPr/>
        </p:nvSpPr>
        <p:spPr>
          <a:xfrm>
            <a:off x="565150" y="4692788"/>
            <a:ext cx="11341100" cy="923330"/>
          </a:xfrm>
          <a:prstGeom prst="rect">
            <a:avLst/>
          </a:prstGeom>
          <a:noFill/>
        </p:spPr>
        <p:txBody>
          <a:bodyPr wrap="square" rtlCol="0">
            <a:spAutoFit/>
          </a:bodyPr>
          <a:lstStyle/>
          <a:p>
            <a:r>
              <a:rPr lang="en-US" altLang="zh-CN" b="1" dirty="0"/>
              <a:t>AI </a:t>
            </a:r>
            <a:r>
              <a:rPr lang="zh-CN" altLang="en-US" b="1" dirty="0"/>
              <a:t>代理人最可能爆发的市场：</a:t>
            </a:r>
            <a:r>
              <a:rPr lang="zh-CN" altLang="en-US" dirty="0"/>
              <a:t>房地产、金融（保险、投资）、</a:t>
            </a:r>
            <a:r>
              <a:rPr lang="en-US" altLang="zh-CN" dirty="0"/>
              <a:t>B2B</a:t>
            </a:r>
            <a:r>
              <a:rPr lang="zh-CN" altLang="en-US" dirty="0"/>
              <a:t>采购、求职与招聘</a:t>
            </a:r>
            <a:endParaRPr lang="zh-CN" altLang="en-US" dirty="0"/>
          </a:p>
          <a:p>
            <a:r>
              <a:rPr lang="zh-CN" altLang="en-US" dirty="0"/>
              <a:t>不仅替代人工中介，还会</a:t>
            </a:r>
            <a:r>
              <a:rPr lang="zh-CN" altLang="en-US" b="1" dirty="0"/>
              <a:t>创造“原本不值得交易”的新市场：</a:t>
            </a:r>
            <a:endParaRPr lang="zh-CN" altLang="en-US" b="1" dirty="0"/>
          </a:p>
          <a:p>
            <a:r>
              <a:rPr lang="zh-CN" altLang="en-US" dirty="0"/>
              <a:t>例如几十美元的二手椅子，以前没人愿意调查 → </a:t>
            </a:r>
            <a:r>
              <a:rPr lang="en-US" altLang="zh-CN" dirty="0"/>
              <a:t>AI</a:t>
            </a:r>
            <a:r>
              <a:rPr lang="zh-CN" altLang="en-US" dirty="0"/>
              <a:t>毫秒级完成 → 微交易被激活。</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文本框 5"/>
          <p:cNvSpPr txBox="1"/>
          <p:nvPr/>
        </p:nvSpPr>
        <p:spPr>
          <a:xfrm>
            <a:off x="458896" y="911811"/>
            <a:ext cx="11447354" cy="400110"/>
          </a:xfrm>
          <a:prstGeom prst="rect">
            <a:avLst/>
          </a:prstGeom>
          <a:noFill/>
        </p:spPr>
        <p:txBody>
          <a:bodyPr wrap="square" rtlCol="0">
            <a:spAutoFit/>
          </a:bodyPr>
          <a:lstStyle/>
          <a:p>
            <a:r>
              <a:rPr lang="zh-CN" altLang="en-US" sz="2000" b="1" dirty="0"/>
              <a:t>供给端竞争：平台</a:t>
            </a:r>
            <a:r>
              <a:rPr lang="en-US" altLang="zh-CN" sz="2000" b="1" dirty="0"/>
              <a:t>AI vs </a:t>
            </a:r>
            <a:r>
              <a:rPr lang="zh-CN" altLang="en-US" sz="2000" b="1" dirty="0"/>
              <a:t>自带</a:t>
            </a:r>
            <a:r>
              <a:rPr lang="en-US" altLang="zh-CN" sz="2000" b="1" dirty="0"/>
              <a:t>AI</a:t>
            </a:r>
            <a:endParaRPr lang="en-US" altLang="zh-CN" sz="2000" b="1" dirty="0"/>
          </a:p>
        </p:txBody>
      </p:sp>
      <p:sp>
        <p:nvSpPr>
          <p:cNvPr id="5" name="矩形 4"/>
          <p:cNvSpPr/>
          <p:nvPr/>
        </p:nvSpPr>
        <p:spPr>
          <a:xfrm>
            <a:off x="571500" y="1483206"/>
            <a:ext cx="5390390" cy="2060094"/>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模式</a:t>
            </a:r>
            <a:r>
              <a:rPr lang="en-US" altLang="zh-CN" b="1" dirty="0"/>
              <a:t>1</a:t>
            </a:r>
            <a:r>
              <a:rPr lang="zh-CN" altLang="en-US" b="1" dirty="0"/>
              <a:t>：保龄球鞋代理人（平台</a:t>
            </a:r>
            <a:r>
              <a:rPr lang="en-US" altLang="zh-CN" b="1" dirty="0"/>
              <a:t>AI</a:t>
            </a:r>
            <a:r>
              <a:rPr lang="zh-CN" altLang="en-US" b="1" dirty="0"/>
              <a:t>）</a:t>
            </a:r>
            <a:endParaRPr lang="en-US" altLang="zh-CN" b="1" dirty="0"/>
          </a:p>
          <a:p>
            <a:pPr marL="285750" indent="-285750" algn="just">
              <a:buFont typeface="Wingdings" panose="05000000000000000000" pitchFamily="2" charset="2"/>
              <a:buChar char="u"/>
            </a:pPr>
            <a:r>
              <a:rPr lang="zh-CN" altLang="en-US" dirty="0"/>
              <a:t>提供者：亚马逊、沃尔玛、</a:t>
            </a:r>
            <a:r>
              <a:rPr lang="en-US" altLang="zh-CN" dirty="0"/>
              <a:t>Booking</a:t>
            </a:r>
            <a:r>
              <a:rPr lang="zh-CN" altLang="en-US" dirty="0"/>
              <a:t>、携程等平台</a:t>
            </a:r>
            <a:endParaRPr lang="en-US" altLang="zh-CN" dirty="0"/>
          </a:p>
          <a:p>
            <a:pPr marL="285750" indent="-285750" algn="just">
              <a:buFont typeface="Wingdings" panose="05000000000000000000" pitchFamily="2" charset="2"/>
              <a:buChar char="u"/>
            </a:pPr>
            <a:r>
              <a:rPr lang="zh-CN" altLang="en-US" dirty="0"/>
              <a:t>特点：深度集成、操作简单、熟悉平台数据</a:t>
            </a:r>
            <a:endParaRPr lang="en-US" altLang="zh-CN" dirty="0"/>
          </a:p>
          <a:p>
            <a:pPr marL="285750" indent="-285750" algn="just">
              <a:buFont typeface="Wingdings" panose="05000000000000000000" pitchFamily="2" charset="2"/>
              <a:buChar char="u"/>
            </a:pPr>
            <a:r>
              <a:rPr lang="zh-CN" altLang="en-US" dirty="0"/>
              <a:t>限制：不完全站在用户立场、优先推荐本平台或广告商、不允许跨平台比价→ 算法忠诚度不足</a:t>
            </a:r>
            <a:endParaRPr lang="zh-CN" altLang="en-US" dirty="0"/>
          </a:p>
        </p:txBody>
      </p:sp>
      <p:sp>
        <p:nvSpPr>
          <p:cNvPr id="7" name="矩形 6"/>
          <p:cNvSpPr/>
          <p:nvPr/>
        </p:nvSpPr>
        <p:spPr>
          <a:xfrm>
            <a:off x="6255008" y="1483206"/>
            <a:ext cx="5390390" cy="2060094"/>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模式</a:t>
            </a:r>
            <a:r>
              <a:rPr lang="en-US" altLang="zh-CN" b="1" dirty="0"/>
              <a:t>2</a:t>
            </a:r>
            <a:r>
              <a:rPr lang="zh-CN" altLang="en-US" b="1" dirty="0"/>
              <a:t>：自带代理人（</a:t>
            </a:r>
            <a:r>
              <a:rPr lang="en-US" altLang="zh-CN" b="1" dirty="0"/>
              <a:t>BYOA</a:t>
            </a:r>
            <a:r>
              <a:rPr lang="zh-CN" altLang="en-US" b="1" dirty="0"/>
              <a:t>：</a:t>
            </a:r>
            <a:r>
              <a:rPr lang="en-US" altLang="zh-CN" b="1" dirty="0"/>
              <a:t>Bring-Your-Own-Agent</a:t>
            </a:r>
            <a:r>
              <a:rPr lang="zh-CN" altLang="en-US" b="1" dirty="0"/>
              <a:t>）</a:t>
            </a:r>
            <a:endParaRPr lang="en-US" altLang="zh-CN" b="1" dirty="0"/>
          </a:p>
          <a:p>
            <a:pPr marL="285750" indent="-285750" algn="just">
              <a:buFont typeface="Wingdings" panose="05000000000000000000" pitchFamily="2" charset="2"/>
              <a:buChar char="u"/>
            </a:pPr>
            <a:r>
              <a:rPr lang="zh-CN" altLang="en-US" dirty="0"/>
              <a:t>提供者：</a:t>
            </a:r>
            <a:r>
              <a:rPr lang="en-US" altLang="zh-CN" dirty="0"/>
              <a:t>OpenAI</a:t>
            </a:r>
            <a:r>
              <a:rPr lang="zh-CN" altLang="en-US" dirty="0"/>
              <a:t>、</a:t>
            </a:r>
            <a:r>
              <a:rPr lang="en-US" altLang="zh-CN" dirty="0"/>
              <a:t>Anthropic </a:t>
            </a:r>
            <a:r>
              <a:rPr lang="zh-CN" altLang="en-US" dirty="0"/>
              <a:t>等第三方</a:t>
            </a:r>
            <a:endParaRPr lang="en-US" altLang="zh-CN" dirty="0"/>
          </a:p>
          <a:p>
            <a:pPr marL="285750" indent="-285750" algn="just">
              <a:buFont typeface="Wingdings" panose="05000000000000000000" pitchFamily="2" charset="2"/>
              <a:buChar char="u"/>
            </a:pPr>
            <a:r>
              <a:rPr lang="zh-CN" altLang="en-US" dirty="0"/>
              <a:t>特点：只对用户忠诚、可以自由跨平台比价、保存用户偏好与历史数据</a:t>
            </a:r>
            <a:endParaRPr lang="en-US" altLang="zh-CN" dirty="0"/>
          </a:p>
          <a:p>
            <a:pPr marL="285750" indent="-285750" algn="just">
              <a:buFont typeface="Wingdings" panose="05000000000000000000" pitchFamily="2" charset="2"/>
              <a:buChar char="u"/>
            </a:pPr>
            <a:r>
              <a:rPr lang="zh-CN" altLang="en-US" dirty="0"/>
              <a:t>挑战：平台封锁</a:t>
            </a:r>
            <a:r>
              <a:rPr lang="en-US" altLang="zh-CN" dirty="0"/>
              <a:t>API</a:t>
            </a:r>
            <a:r>
              <a:rPr lang="zh-CN" altLang="en-US" dirty="0"/>
              <a:t>、数据壁垒、互联壁垒→ 生态之争：用户主权 </a:t>
            </a:r>
            <a:r>
              <a:rPr lang="en-US" altLang="zh-CN" dirty="0"/>
              <a:t>vs </a:t>
            </a:r>
            <a:r>
              <a:rPr lang="zh-CN" altLang="en-US" dirty="0"/>
              <a:t>平台控制权</a:t>
            </a:r>
            <a:endParaRPr lang="zh-CN" altLang="en-US" dirty="0"/>
          </a:p>
        </p:txBody>
      </p:sp>
      <p:sp>
        <p:nvSpPr>
          <p:cNvPr id="2" name="文本框 1"/>
          <p:cNvSpPr txBox="1"/>
          <p:nvPr/>
        </p:nvSpPr>
        <p:spPr>
          <a:xfrm>
            <a:off x="615950" y="4140200"/>
            <a:ext cx="1102944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b="1" dirty="0"/>
              <a:t>未来商业竞争主题：用户想要一个“跨平台的私人管家”，平台想要把用户锁在自己的生态里。</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文本框 5"/>
          <p:cNvSpPr txBox="1"/>
          <p:nvPr/>
        </p:nvSpPr>
        <p:spPr>
          <a:xfrm>
            <a:off x="458896" y="911811"/>
            <a:ext cx="11447354" cy="2339102"/>
          </a:xfrm>
          <a:prstGeom prst="rect">
            <a:avLst/>
          </a:prstGeom>
          <a:noFill/>
        </p:spPr>
        <p:txBody>
          <a:bodyPr wrap="square" rtlCol="0">
            <a:spAutoFit/>
          </a:bodyPr>
          <a:lstStyle/>
          <a:p>
            <a:r>
              <a:rPr lang="en-US" altLang="zh-CN" sz="2000" b="1" dirty="0"/>
              <a:t>AI</a:t>
            </a:r>
            <a:r>
              <a:rPr lang="zh-CN" altLang="en-US" sz="2000" b="1" dirty="0"/>
              <a:t>并不会让价格更透明：算法时代的新博弈</a:t>
            </a:r>
            <a:endParaRPr lang="en-US" altLang="zh-CN" sz="2000" b="1" dirty="0"/>
          </a:p>
          <a:p>
            <a:endParaRPr lang="en-US" altLang="zh-CN" b="1" dirty="0"/>
          </a:p>
          <a:p>
            <a:r>
              <a:rPr lang="zh-CN" altLang="en-US" dirty="0"/>
              <a:t>传统理论：搜索成本下降 → 价格趋同 → 市场更透明</a:t>
            </a:r>
            <a:endParaRPr lang="en-US" altLang="zh-CN" dirty="0"/>
          </a:p>
          <a:p>
            <a:r>
              <a:rPr lang="zh-CN" altLang="en-US" dirty="0"/>
              <a:t>论文观点：</a:t>
            </a:r>
            <a:r>
              <a:rPr lang="en-US" altLang="zh-CN" dirty="0"/>
              <a:t>AI</a:t>
            </a:r>
            <a:r>
              <a:rPr lang="zh-CN" altLang="en-US" dirty="0"/>
              <a:t>时代，市场可能变得更不透明。</a:t>
            </a:r>
            <a:endParaRPr lang="en-US" altLang="zh-CN" dirty="0"/>
          </a:p>
          <a:p>
            <a:endParaRPr lang="en-US" altLang="zh-CN" b="1" dirty="0"/>
          </a:p>
          <a:p>
            <a:r>
              <a:rPr lang="zh-CN" altLang="en-US" b="1" dirty="0"/>
              <a:t>原因</a:t>
            </a:r>
            <a:r>
              <a:rPr lang="en-US" altLang="zh-CN" b="1" dirty="0"/>
              <a:t>1</a:t>
            </a:r>
            <a:r>
              <a:rPr lang="zh-CN" altLang="en-US" b="1" dirty="0"/>
              <a:t>：</a:t>
            </a:r>
            <a:r>
              <a:rPr lang="en-US" altLang="zh-CN" b="1" dirty="0"/>
              <a:t>AI</a:t>
            </a:r>
            <a:r>
              <a:rPr lang="zh-CN" altLang="en-US" b="1" dirty="0"/>
              <a:t>改变讨价还价机制</a:t>
            </a:r>
            <a:endParaRPr lang="zh-CN" altLang="en-US" b="1" dirty="0"/>
          </a:p>
          <a:p>
            <a:r>
              <a:rPr lang="zh-CN" altLang="en-US" dirty="0"/>
              <a:t>人类：不耐烦，会为了节省时间而让步</a:t>
            </a:r>
            <a:endParaRPr lang="zh-CN" altLang="en-US" dirty="0"/>
          </a:p>
          <a:p>
            <a:r>
              <a:rPr lang="en-US" altLang="zh-CN" dirty="0"/>
              <a:t>AI</a:t>
            </a:r>
            <a:r>
              <a:rPr lang="zh-CN" altLang="en-US" dirty="0"/>
              <a:t>：无限耐心，可同时谈判上千卖家→ 卖家传统定价逻辑失效</a:t>
            </a:r>
            <a:endParaRPr lang="zh-CN" altLang="en-US" dirty="0"/>
          </a:p>
        </p:txBody>
      </p:sp>
      <p:sp>
        <p:nvSpPr>
          <p:cNvPr id="11" name="文本框 10"/>
          <p:cNvSpPr txBox="1"/>
          <p:nvPr/>
        </p:nvSpPr>
        <p:spPr>
          <a:xfrm>
            <a:off x="458896" y="3479938"/>
            <a:ext cx="11341100" cy="2308324"/>
          </a:xfrm>
          <a:prstGeom prst="rect">
            <a:avLst/>
          </a:prstGeom>
          <a:noFill/>
        </p:spPr>
        <p:txBody>
          <a:bodyPr wrap="square" rtlCol="0">
            <a:spAutoFit/>
          </a:bodyPr>
          <a:lstStyle/>
          <a:p>
            <a:r>
              <a:rPr lang="zh-CN" altLang="en-US" b="1" dirty="0"/>
              <a:t>卖家反制策略</a:t>
            </a:r>
            <a:endParaRPr lang="en-US" altLang="zh-CN" b="1" dirty="0"/>
          </a:p>
          <a:p>
            <a:pPr marL="342900" indent="-342900">
              <a:buAutoNum type="arabicPeriod"/>
            </a:pPr>
            <a:r>
              <a:rPr lang="zh-CN" altLang="en-US" dirty="0"/>
              <a:t>价格歧视</a:t>
            </a:r>
            <a:endParaRPr lang="en-US" altLang="zh-CN" dirty="0"/>
          </a:p>
          <a:p>
            <a:pPr lvl="1"/>
            <a:r>
              <a:rPr lang="en-US" altLang="zh-CN" dirty="0"/>
              <a:t>AI</a:t>
            </a:r>
            <a:r>
              <a:rPr lang="zh-CN" altLang="en-US" dirty="0"/>
              <a:t>为了匹配最佳方案会暴露偏好 → 卖家精准杀价</a:t>
            </a:r>
            <a:endParaRPr lang="en-US" altLang="zh-CN" dirty="0"/>
          </a:p>
          <a:p>
            <a:pPr marL="342900" indent="-342900">
              <a:buAutoNum type="arabicPeriod"/>
            </a:pPr>
            <a:r>
              <a:rPr lang="zh-CN" altLang="en-US" dirty="0"/>
              <a:t>价格混淆（</a:t>
            </a:r>
            <a:r>
              <a:rPr lang="en-US" altLang="zh-CN" dirty="0"/>
              <a:t>Price Obfuscation</a:t>
            </a:r>
            <a:r>
              <a:rPr lang="zh-CN" altLang="en-US" dirty="0"/>
              <a:t>）</a:t>
            </a:r>
            <a:endParaRPr lang="en-US" altLang="zh-CN" dirty="0"/>
          </a:p>
          <a:p>
            <a:pPr lvl="1"/>
            <a:r>
              <a:rPr lang="zh-CN" altLang="en-US" dirty="0"/>
              <a:t>商家会故意让价格比较更难：隐藏费用、复杂套餐、高频率变参数</a:t>
            </a:r>
            <a:endParaRPr lang="en-US" altLang="zh-CN" dirty="0"/>
          </a:p>
          <a:p>
            <a:pPr lvl="1"/>
            <a:endParaRPr lang="en-US" altLang="zh-CN" dirty="0"/>
          </a:p>
          <a:p>
            <a:pPr lvl="1"/>
            <a:endParaRPr lang="en-US" altLang="zh-CN" dirty="0"/>
          </a:p>
          <a:p>
            <a:pPr lvl="1"/>
            <a:r>
              <a:rPr lang="zh-CN" altLang="en-US" dirty="0"/>
              <a:t>反直觉：</a:t>
            </a:r>
            <a:r>
              <a:rPr lang="en-US" altLang="zh-CN" dirty="0"/>
              <a:t>AI</a:t>
            </a:r>
            <a:r>
              <a:rPr lang="zh-CN" altLang="en-US" dirty="0"/>
              <a:t>时代不一定更便宜，反而可能更复杂。</a:t>
            </a:r>
            <a:endParaRPr lang="zh-CN" altLang="en-US" dirty="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文本框 5"/>
          <p:cNvSpPr txBox="1"/>
          <p:nvPr/>
        </p:nvSpPr>
        <p:spPr>
          <a:xfrm>
            <a:off x="458896" y="911811"/>
            <a:ext cx="11447354" cy="2339102"/>
          </a:xfrm>
          <a:prstGeom prst="rect">
            <a:avLst/>
          </a:prstGeom>
          <a:noFill/>
        </p:spPr>
        <p:txBody>
          <a:bodyPr wrap="square" rtlCol="0">
            <a:spAutoFit/>
          </a:bodyPr>
          <a:lstStyle/>
          <a:p>
            <a:r>
              <a:rPr lang="zh-CN" altLang="en-US" sz="2000" b="1" dirty="0"/>
              <a:t>信号失效：求职市场的拥堵（</a:t>
            </a:r>
            <a:r>
              <a:rPr lang="en-US" altLang="zh-CN" sz="2000" b="1" dirty="0"/>
              <a:t>Congestion</a:t>
            </a:r>
            <a:r>
              <a:rPr lang="zh-CN" altLang="en-US" sz="2000" b="1" dirty="0"/>
              <a:t>）</a:t>
            </a:r>
            <a:endParaRPr lang="en-US" altLang="zh-CN" b="1" dirty="0"/>
          </a:p>
          <a:p>
            <a:r>
              <a:rPr lang="en-US" altLang="zh-CN" dirty="0"/>
              <a:t>AI</a:t>
            </a:r>
            <a:r>
              <a:rPr lang="zh-CN" altLang="en-US" dirty="0"/>
              <a:t>写求职信的成本≈</a:t>
            </a:r>
            <a:r>
              <a:rPr lang="en-US" altLang="zh-CN" dirty="0"/>
              <a:t>0→ </a:t>
            </a:r>
            <a:r>
              <a:rPr lang="zh-CN" altLang="en-US" dirty="0"/>
              <a:t>求职者可一键投递数万个职位→ 企业收到海量简历→ 单位匹配效率下降→ 信号（认真程度）失效，这是一种典型的市场拥堵（</a:t>
            </a:r>
            <a:r>
              <a:rPr lang="en-US" altLang="zh-CN" dirty="0"/>
              <a:t>Congestion</a:t>
            </a:r>
            <a:r>
              <a:rPr lang="zh-CN" altLang="en-US" dirty="0"/>
              <a:t>）</a:t>
            </a:r>
            <a:endParaRPr lang="en-US" altLang="zh-CN" dirty="0"/>
          </a:p>
          <a:p>
            <a:r>
              <a:rPr lang="zh-CN" altLang="en-US" b="1" dirty="0"/>
              <a:t>解决方案：重新引入“摩擦”</a:t>
            </a:r>
            <a:endParaRPr lang="en-US" altLang="zh-CN" b="1" dirty="0"/>
          </a:p>
          <a:p>
            <a:pPr marL="742950" lvl="1" indent="-285750">
              <a:buFont typeface="Arial" panose="020B0604020202020204" pitchFamily="34" charset="0"/>
              <a:buChar char="•"/>
            </a:pPr>
            <a:r>
              <a:rPr lang="zh-CN" altLang="en-US" dirty="0"/>
              <a:t>申请费</a:t>
            </a:r>
            <a:endParaRPr lang="zh-CN" altLang="en-US" dirty="0"/>
          </a:p>
          <a:p>
            <a:pPr marL="742950" lvl="1" indent="-285750">
              <a:buFont typeface="Arial" panose="020B0604020202020204" pitchFamily="34" charset="0"/>
              <a:buChar char="•"/>
            </a:pPr>
            <a:r>
              <a:rPr lang="zh-CN" altLang="en-US" dirty="0"/>
              <a:t>投递上限</a:t>
            </a:r>
            <a:endParaRPr lang="zh-CN" altLang="en-US" dirty="0"/>
          </a:p>
          <a:p>
            <a:pPr marL="742950" lvl="1" indent="-285750">
              <a:buFont typeface="Arial" panose="020B0604020202020204" pitchFamily="34" charset="0"/>
              <a:buChar char="•"/>
            </a:pPr>
            <a:r>
              <a:rPr lang="zh-CN" altLang="en-US" dirty="0"/>
              <a:t>摸底测评</a:t>
            </a:r>
            <a:endParaRPr lang="zh-CN" altLang="en-US" dirty="0"/>
          </a:p>
          <a:p>
            <a:pPr marL="742950" lvl="1" indent="-285750">
              <a:buFont typeface="Arial" panose="020B0604020202020204" pitchFamily="34" charset="0"/>
              <a:buChar char="•"/>
            </a:pPr>
            <a:r>
              <a:rPr lang="zh-CN" altLang="en-US" dirty="0"/>
              <a:t>强化真实性认证</a:t>
            </a:r>
            <a:endParaRPr lang="zh-CN" altLang="en-US" dirty="0"/>
          </a:p>
        </p:txBody>
      </p:sp>
      <p:sp>
        <p:nvSpPr>
          <p:cNvPr id="2" name="文本框 1"/>
          <p:cNvSpPr txBox="1"/>
          <p:nvPr/>
        </p:nvSpPr>
        <p:spPr>
          <a:xfrm>
            <a:off x="458896" y="3368068"/>
            <a:ext cx="5700604" cy="1200329"/>
          </a:xfrm>
          <a:prstGeom prst="rect">
            <a:avLst/>
          </a:prstGeom>
          <a:noFill/>
        </p:spPr>
        <p:txBody>
          <a:bodyPr wrap="square" rtlCol="0">
            <a:spAutoFit/>
          </a:bodyPr>
          <a:lstStyle/>
          <a:p>
            <a:r>
              <a:rPr lang="zh-CN" altLang="en-US" b="1" dirty="0"/>
              <a:t>未来的基建：</a:t>
            </a:r>
            <a:r>
              <a:rPr lang="en-US" altLang="zh-CN" b="1" dirty="0"/>
              <a:t>Proof of Personhood</a:t>
            </a:r>
            <a:r>
              <a:rPr lang="zh-CN" altLang="en-US" b="1" dirty="0"/>
              <a:t>（人格证明）</a:t>
            </a:r>
            <a:endParaRPr lang="en-US" altLang="zh-CN" b="1" dirty="0"/>
          </a:p>
          <a:p>
            <a:pPr marL="742950" lvl="1" indent="-285750">
              <a:buFont typeface="Arial" panose="020B0604020202020204" pitchFamily="34" charset="0"/>
              <a:buChar char="•"/>
            </a:pPr>
            <a:r>
              <a:rPr lang="zh-CN" altLang="en-US" dirty="0"/>
              <a:t>用于区分人类与</a:t>
            </a:r>
            <a:r>
              <a:rPr lang="en-US" altLang="zh-CN" dirty="0"/>
              <a:t>AI</a:t>
            </a:r>
            <a:endParaRPr lang="en-US" altLang="zh-CN" dirty="0"/>
          </a:p>
          <a:p>
            <a:pPr marL="742950" lvl="1" indent="-285750">
              <a:buFont typeface="Arial" panose="020B0604020202020204" pitchFamily="34" charset="0"/>
              <a:buChar char="•"/>
            </a:pPr>
            <a:r>
              <a:rPr lang="zh-CN" altLang="en-US" dirty="0"/>
              <a:t>广告投放</a:t>
            </a:r>
            <a:r>
              <a:rPr lang="en-US" altLang="zh-CN" dirty="0"/>
              <a:t>/</a:t>
            </a:r>
            <a:r>
              <a:rPr lang="zh-CN" altLang="en-US" dirty="0"/>
              <a:t>内容推荐</a:t>
            </a:r>
            <a:r>
              <a:rPr lang="en-US" altLang="zh-CN" dirty="0"/>
              <a:t>/</a:t>
            </a:r>
            <a:r>
              <a:rPr lang="zh-CN" altLang="en-US" dirty="0"/>
              <a:t>招聘筛选必须识别真人</a:t>
            </a:r>
            <a:endParaRPr lang="en-US" altLang="zh-CN" dirty="0"/>
          </a:p>
          <a:p>
            <a:pPr marL="742950" lvl="1" indent="-285750">
              <a:buFont typeface="Arial" panose="020B0604020202020204" pitchFamily="34" charset="0"/>
              <a:buChar char="•"/>
            </a:pPr>
            <a:r>
              <a:rPr lang="zh-CN" altLang="en-US" dirty="0"/>
              <a:t>区块链、生物识别可能进入主流</a:t>
            </a:r>
            <a:endParaRPr lang="zh-CN" altLang="en-US" dirty="0"/>
          </a:p>
        </p:txBody>
      </p:sp>
      <p:sp>
        <p:nvSpPr>
          <p:cNvPr id="3" name="矩形: 圆角 2"/>
          <p:cNvSpPr/>
          <p:nvPr/>
        </p:nvSpPr>
        <p:spPr>
          <a:xfrm>
            <a:off x="6341954" y="2590800"/>
            <a:ext cx="5391150" cy="2441147"/>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更大的监管难题：责任归属</a:t>
            </a:r>
            <a:endParaRPr lang="en-US" altLang="zh-CN" b="1" dirty="0"/>
          </a:p>
          <a:p>
            <a:pPr algn="just"/>
            <a:r>
              <a:rPr lang="zh-CN" altLang="en-US" dirty="0"/>
              <a:t>当</a:t>
            </a:r>
            <a:r>
              <a:rPr lang="en-US" altLang="zh-CN" dirty="0"/>
              <a:t>AI</a:t>
            </a:r>
            <a:r>
              <a:rPr lang="zh-CN" altLang="en-US" dirty="0"/>
              <a:t>代理人做出错误决策：医疗保险买错、投资产品踩雷</a:t>
            </a:r>
            <a:endParaRPr lang="en-US" altLang="zh-CN" dirty="0"/>
          </a:p>
          <a:p>
            <a:pPr algn="just"/>
            <a:r>
              <a:rPr lang="zh-CN" altLang="en-US" dirty="0"/>
              <a:t>责任属于谁？用户？模型开发者？平台？</a:t>
            </a:r>
            <a:endParaRPr lang="en-US" altLang="zh-CN" dirty="0"/>
          </a:p>
          <a:p>
            <a:pPr algn="just"/>
            <a:r>
              <a:rPr lang="zh-CN" altLang="en-US" dirty="0"/>
              <a:t>论文警告：若要求</a:t>
            </a:r>
            <a:r>
              <a:rPr lang="en-US" altLang="zh-CN" dirty="0"/>
              <a:t>AI“</a:t>
            </a:r>
            <a:r>
              <a:rPr lang="zh-CN" altLang="en-US" dirty="0"/>
              <a:t>零风险” → 只有科技巨头能承担责任 → 创新被扼杀。</a:t>
            </a:r>
            <a:endParaRPr lang="zh-CN" altLang="en-US" dirty="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6" name="文本框 5"/>
          <p:cNvSpPr txBox="1"/>
          <p:nvPr/>
        </p:nvSpPr>
        <p:spPr>
          <a:xfrm>
            <a:off x="458896" y="968961"/>
            <a:ext cx="11447354" cy="2646878"/>
          </a:xfrm>
          <a:prstGeom prst="rect">
            <a:avLst/>
          </a:prstGeom>
          <a:noFill/>
        </p:spPr>
        <p:txBody>
          <a:bodyPr wrap="square" rtlCol="0">
            <a:spAutoFit/>
          </a:bodyPr>
          <a:lstStyle/>
          <a:p>
            <a:r>
              <a:rPr lang="zh-CN" altLang="en-US" sz="2000" b="1" dirty="0"/>
              <a:t>结论：企业边界的未来可能</a:t>
            </a:r>
            <a:endParaRPr lang="en-US" altLang="zh-CN" sz="2000" b="1" dirty="0"/>
          </a:p>
          <a:p>
            <a:endParaRPr lang="en-US" altLang="zh-CN" sz="2000" b="1" dirty="0"/>
          </a:p>
          <a:p>
            <a:r>
              <a:rPr lang="zh-CN" altLang="en-US" dirty="0"/>
              <a:t>回到科斯（</a:t>
            </a:r>
            <a:r>
              <a:rPr lang="en-US" altLang="zh-CN" dirty="0"/>
              <a:t>1937</a:t>
            </a:r>
            <a:r>
              <a:rPr lang="zh-CN" altLang="en-US" dirty="0"/>
              <a:t>）：企业出现是为了降低交易成本。</a:t>
            </a:r>
            <a:endParaRPr lang="en-US" altLang="zh-CN" dirty="0"/>
          </a:p>
          <a:p>
            <a:r>
              <a:rPr lang="en-US" altLang="zh-CN" dirty="0"/>
              <a:t>AI</a:t>
            </a:r>
            <a:r>
              <a:rPr lang="zh-CN" altLang="en-US" dirty="0"/>
              <a:t>时代的新现实：</a:t>
            </a:r>
            <a:endParaRPr lang="en-US" altLang="zh-CN" dirty="0"/>
          </a:p>
          <a:p>
            <a:pPr marL="1200150" lvl="2" indent="-285750">
              <a:buFont typeface="Arial" panose="020B0604020202020204" pitchFamily="34" charset="0"/>
              <a:buChar char="•"/>
            </a:pPr>
            <a:r>
              <a:rPr lang="zh-CN" altLang="en-US" dirty="0"/>
              <a:t>搜索、议价、合约、监督成本大幅下降</a:t>
            </a:r>
            <a:endParaRPr lang="en-US" altLang="zh-CN" dirty="0"/>
          </a:p>
          <a:p>
            <a:pPr marL="1200150" lvl="2" indent="-285750">
              <a:buFont typeface="Arial" panose="020B0604020202020204" pitchFamily="34" charset="0"/>
              <a:buChar char="•"/>
            </a:pPr>
            <a:r>
              <a:rPr lang="zh-CN" altLang="en-US" dirty="0"/>
              <a:t>交易成本 → 接近 </a:t>
            </a:r>
            <a:r>
              <a:rPr lang="en-US" altLang="zh-CN" dirty="0"/>
              <a:t>0</a:t>
            </a:r>
            <a:endParaRPr lang="en-US" altLang="zh-CN" dirty="0"/>
          </a:p>
          <a:p>
            <a:pPr marL="1200150" lvl="2" indent="-285750">
              <a:buFont typeface="Arial" panose="020B0604020202020204" pitchFamily="34" charset="0"/>
              <a:buChar char="•"/>
            </a:pPr>
            <a:r>
              <a:rPr lang="zh-CN" altLang="en-US" dirty="0"/>
              <a:t>企业边界缩小、经济活动“原子化”</a:t>
            </a:r>
            <a:endParaRPr lang="en-US" altLang="zh-CN" dirty="0"/>
          </a:p>
          <a:p>
            <a:pPr marL="1200150" lvl="2" indent="-285750">
              <a:buFont typeface="Arial" panose="020B0604020202020204" pitchFamily="34" charset="0"/>
              <a:buChar char="•"/>
            </a:pPr>
            <a:r>
              <a:rPr lang="zh-CN" altLang="en-US" dirty="0"/>
              <a:t>个体可能由</a:t>
            </a:r>
            <a:r>
              <a:rPr lang="en-US" altLang="zh-CN" dirty="0"/>
              <a:t>AI</a:t>
            </a:r>
            <a:r>
              <a:rPr lang="zh-CN" altLang="en-US" dirty="0"/>
              <a:t>管理多个微合约</a:t>
            </a:r>
            <a:endParaRPr lang="en-US" altLang="zh-CN" dirty="0"/>
          </a:p>
          <a:p>
            <a:pPr marL="1200150" lvl="2" indent="-285750">
              <a:buFont typeface="Arial" panose="020B0604020202020204" pitchFamily="34" charset="0"/>
              <a:buChar char="•"/>
            </a:pPr>
            <a:r>
              <a:rPr lang="zh-CN" altLang="en-US" dirty="0"/>
              <a:t>组织形式更加柔性化、平台化、网络化</a:t>
            </a:r>
            <a:endParaRPr lang="zh-CN" altLang="en-US" dirty="0"/>
          </a:p>
        </p:txBody>
      </p:sp>
      <p:sp>
        <p:nvSpPr>
          <p:cNvPr id="4" name="矩形: 圆角 3"/>
          <p:cNvSpPr/>
          <p:nvPr/>
        </p:nvSpPr>
        <p:spPr>
          <a:xfrm>
            <a:off x="6883400" y="2292400"/>
            <a:ext cx="4610100" cy="30098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核心结论</a:t>
            </a:r>
            <a:endParaRPr lang="en-US" altLang="zh-CN" b="1" dirty="0"/>
          </a:p>
          <a:p>
            <a:pPr marL="285750" indent="-285750" algn="just">
              <a:buFont typeface="Arial" panose="020B0604020202020204" pitchFamily="34" charset="0"/>
              <a:buChar char="•"/>
            </a:pPr>
            <a:r>
              <a:rPr lang="en-US" altLang="zh-CN" dirty="0"/>
              <a:t>AI</a:t>
            </a:r>
            <a:r>
              <a:rPr lang="zh-CN" altLang="en-US" dirty="0"/>
              <a:t>将重塑企业边界，改变“自制 </a:t>
            </a:r>
            <a:r>
              <a:rPr lang="en-US" altLang="zh-CN" dirty="0"/>
              <a:t>vs </a:t>
            </a:r>
            <a:r>
              <a:rPr lang="zh-CN" altLang="en-US" dirty="0"/>
              <a:t>外包”逻辑</a:t>
            </a:r>
            <a:endParaRPr lang="en-US" altLang="zh-CN" dirty="0"/>
          </a:p>
          <a:p>
            <a:pPr marL="285750" indent="-285750" algn="just">
              <a:buFont typeface="Arial" panose="020B0604020202020204" pitchFamily="34" charset="0"/>
              <a:buChar char="•"/>
            </a:pPr>
            <a:r>
              <a:rPr lang="zh-CN" altLang="en-US" dirty="0"/>
              <a:t>市场不一定更透明，可能更复杂</a:t>
            </a:r>
            <a:endParaRPr lang="en-US" altLang="zh-CN" dirty="0"/>
          </a:p>
          <a:p>
            <a:pPr marL="285750" indent="-285750" algn="just">
              <a:buFont typeface="Arial" panose="020B0604020202020204" pitchFamily="34" charset="0"/>
              <a:buChar char="•"/>
            </a:pPr>
            <a:r>
              <a:rPr lang="zh-CN" altLang="en-US" dirty="0"/>
              <a:t>信号衰减 → 市场拥堵增多</a:t>
            </a:r>
            <a:endParaRPr lang="en-US" altLang="zh-CN" dirty="0"/>
          </a:p>
          <a:p>
            <a:pPr marL="285750" indent="-285750" algn="just">
              <a:buFont typeface="Arial" panose="020B0604020202020204" pitchFamily="34" charset="0"/>
              <a:buChar char="•"/>
            </a:pPr>
            <a:r>
              <a:rPr lang="zh-CN" altLang="en-US" dirty="0"/>
              <a:t>平台与用户围绕代理人归属权的竞争加剧</a:t>
            </a:r>
            <a:endParaRPr lang="en-US" altLang="zh-CN" dirty="0"/>
          </a:p>
          <a:p>
            <a:pPr marL="285750" indent="-285750" algn="just">
              <a:buFont typeface="Arial" panose="020B0604020202020204" pitchFamily="34" charset="0"/>
              <a:buChar char="•"/>
            </a:pPr>
            <a:r>
              <a:rPr lang="zh-CN" altLang="en-US" dirty="0"/>
              <a:t>监管必须重塑责任认定与隐私保护</a:t>
            </a:r>
            <a:endParaRPr lang="en-US" altLang="zh-CN" dirty="0"/>
          </a:p>
          <a:p>
            <a:pPr marL="285750" indent="-285750" algn="just">
              <a:buFont typeface="Arial" panose="020B0604020202020204" pitchFamily="34" charset="0"/>
              <a:buChar char="•"/>
            </a:pPr>
            <a:r>
              <a:rPr lang="zh-CN" altLang="en-US" dirty="0"/>
              <a:t>企业不会消失，但将被重新定义</a:t>
            </a:r>
            <a:endParaRPr lang="zh-CN" altLang="en-US" dirty="0"/>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传统层级式组织结构的主要缺点是：</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800" dirty="0"/>
              <a:t>信息传递高效，能快速响应市场变化</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800" dirty="0"/>
              <a:t>决策权力分散，基层员工拥有较高自主权</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800" dirty="0"/>
              <a:t>信息传递层级多，易失真和延迟</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800" dirty="0"/>
              <a:t>便于跨部门协作与知识共享</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人工智能在提升跨部门协作中的作用不包括：</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800" dirty="0"/>
              <a:t>利用智能协作平台提高沟通效率</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800" dirty="0"/>
              <a:t>通过数据分析挖掘部门间协同机会</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800" dirty="0"/>
              <a:t>自动推送相关文档与任务信息</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800" dirty="0"/>
              <a:t>完全消除部门之间的目标冲突</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6"/>
          <p:cNvSpPr>
            <a:spLocks noChangeAspect="1"/>
          </p:cNvSpPr>
          <p:nvPr>
            <p:custDataLst>
              <p:tags r:id="rId9"/>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圆角矩形 17"/>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11"/>
            </p:custDataLst>
          </p:nvPr>
        </p:nvGrpSpPr>
        <p:grpSpPr>
          <a:xfrm>
            <a:off x="0" y="0"/>
            <a:ext cx="12192000" cy="635000"/>
            <a:chOff x="0" y="0"/>
            <a:chExt cx="12192000" cy="635000"/>
          </a:xfrm>
        </p:grpSpPr>
        <p:sp>
          <p:nvSpPr>
            <p:cNvPr id="4" name="TitleBackground"/>
            <p:cNvSpPr/>
            <p:nvPr>
              <p:custDataLst>
                <p:tags r:id="rId12"/>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13"/>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9168" y="994619"/>
            <a:ext cx="5554554" cy="400110"/>
          </a:xfrm>
          <a:prstGeom prst="rect">
            <a:avLst/>
          </a:prstGeom>
          <a:noFill/>
        </p:spPr>
        <p:txBody>
          <a:bodyPr wrap="square" rtlCol="0">
            <a:spAutoFit/>
          </a:bodyPr>
          <a:lstStyle/>
          <a:p>
            <a:r>
              <a:rPr lang="zh-CN" altLang="en-US" sz="2000" b="1" dirty="0"/>
              <a:t>一、人工智能对企业决策的影响</a:t>
            </a:r>
            <a:endParaRPr lang="zh-CN" altLang="en-US" sz="2000" b="1" dirty="0"/>
          </a:p>
        </p:txBody>
      </p:sp>
      <p:sp>
        <p:nvSpPr>
          <p:cNvPr id="3" name="矩形: 圆角 2"/>
          <p:cNvSpPr/>
          <p:nvPr/>
        </p:nvSpPr>
        <p:spPr>
          <a:xfrm>
            <a:off x="408077" y="2248786"/>
            <a:ext cx="857197" cy="2955851"/>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人工智能在生产与供应链决策中的应用</a:t>
            </a:r>
            <a:endParaRPr lang="zh-CN" altLang="en-US" b="1" dirty="0"/>
          </a:p>
        </p:txBody>
      </p:sp>
      <p:sp>
        <p:nvSpPr>
          <p:cNvPr id="24" name="矩形 23"/>
          <p:cNvSpPr/>
          <p:nvPr/>
        </p:nvSpPr>
        <p:spPr>
          <a:xfrm>
            <a:off x="2211572" y="2248786"/>
            <a:ext cx="1398182" cy="400110"/>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生产决策</a:t>
            </a:r>
            <a:endParaRPr lang="zh-CN" altLang="en-US" dirty="0"/>
          </a:p>
        </p:txBody>
      </p:sp>
      <p:sp>
        <p:nvSpPr>
          <p:cNvPr id="25" name="矩形 24"/>
          <p:cNvSpPr/>
          <p:nvPr/>
        </p:nvSpPr>
        <p:spPr>
          <a:xfrm>
            <a:off x="2211572" y="4740350"/>
            <a:ext cx="1398182" cy="400110"/>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供应链决策</a:t>
            </a:r>
            <a:endParaRPr lang="zh-CN" altLang="en-US" dirty="0"/>
          </a:p>
        </p:txBody>
      </p:sp>
      <p:sp>
        <p:nvSpPr>
          <p:cNvPr id="26" name="矩形 25"/>
          <p:cNvSpPr/>
          <p:nvPr/>
        </p:nvSpPr>
        <p:spPr>
          <a:xfrm>
            <a:off x="4247705" y="1686983"/>
            <a:ext cx="4423146" cy="152371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lnSpc>
                <a:spcPct val="150000"/>
              </a:lnSpc>
              <a:buFont typeface="Wingdings" panose="05000000000000000000" pitchFamily="2" charset="2"/>
              <a:buChar char="u"/>
            </a:pPr>
            <a:r>
              <a:rPr lang="zh-CN" altLang="en-US" dirty="0"/>
              <a:t>算法优化生产排程，减少资源浪费</a:t>
            </a:r>
            <a:endParaRPr lang="en-US" altLang="zh-CN" dirty="0"/>
          </a:p>
          <a:p>
            <a:pPr marL="285750" indent="-285750" algn="just">
              <a:lnSpc>
                <a:spcPct val="150000"/>
              </a:lnSpc>
              <a:buFont typeface="Wingdings" panose="05000000000000000000" pitchFamily="2" charset="2"/>
              <a:buChar char="u"/>
            </a:pPr>
            <a:r>
              <a:rPr lang="zh-CN" altLang="en-US" dirty="0"/>
              <a:t>自动化控制提升生产灵活度</a:t>
            </a:r>
            <a:endParaRPr lang="en-US" altLang="zh-CN" dirty="0"/>
          </a:p>
          <a:p>
            <a:pPr marL="285750" indent="-285750" algn="just">
              <a:lnSpc>
                <a:spcPct val="150000"/>
              </a:lnSpc>
              <a:buFont typeface="Wingdings" panose="05000000000000000000" pitchFamily="2" charset="2"/>
              <a:buChar char="u"/>
            </a:pPr>
            <a:r>
              <a:rPr lang="zh-CN" altLang="en-US" dirty="0"/>
              <a:t>柔性制造应对小批量、多样化需求</a:t>
            </a:r>
            <a:endParaRPr lang="zh-CN" altLang="en-US" dirty="0"/>
          </a:p>
        </p:txBody>
      </p:sp>
      <p:sp>
        <p:nvSpPr>
          <p:cNvPr id="27" name="矩形 26"/>
          <p:cNvSpPr/>
          <p:nvPr/>
        </p:nvSpPr>
        <p:spPr>
          <a:xfrm>
            <a:off x="4247705" y="4178547"/>
            <a:ext cx="4423146" cy="152371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lnSpc>
                <a:spcPct val="150000"/>
              </a:lnSpc>
              <a:buFont typeface="Wingdings" panose="05000000000000000000" pitchFamily="2" charset="2"/>
              <a:buChar char="u"/>
            </a:pPr>
            <a:r>
              <a:rPr lang="zh-CN" altLang="en-US" dirty="0"/>
              <a:t>大数据预测需求，提升市场响应速度</a:t>
            </a:r>
            <a:endParaRPr lang="en-US" altLang="zh-CN" dirty="0"/>
          </a:p>
          <a:p>
            <a:pPr marL="285750" indent="-285750" algn="just">
              <a:lnSpc>
                <a:spcPct val="150000"/>
              </a:lnSpc>
              <a:buFont typeface="Wingdings" panose="05000000000000000000" pitchFamily="2" charset="2"/>
              <a:buChar char="u"/>
            </a:pPr>
            <a:r>
              <a:rPr lang="zh-CN" altLang="en-US" dirty="0"/>
              <a:t>智能路径规划优化物流，降低运输成本</a:t>
            </a:r>
            <a:endParaRPr lang="en-US" altLang="zh-CN" dirty="0"/>
          </a:p>
          <a:p>
            <a:pPr marL="285750" indent="-285750" algn="just">
              <a:lnSpc>
                <a:spcPct val="150000"/>
              </a:lnSpc>
              <a:buFont typeface="Wingdings" panose="05000000000000000000" pitchFamily="2" charset="2"/>
              <a:buChar char="u"/>
            </a:pPr>
            <a:r>
              <a:rPr lang="zh-CN" altLang="en-US" dirty="0"/>
              <a:t>库存智能管理：减少积压，提高周转率</a:t>
            </a:r>
            <a:endParaRPr lang="zh-CN" altLang="en-US" dirty="0"/>
          </a:p>
        </p:txBody>
      </p:sp>
      <p:cxnSp>
        <p:nvCxnSpPr>
          <p:cNvPr id="29" name="连接符: 肘形 28"/>
          <p:cNvCxnSpPr>
            <a:stCxn id="3" idx="3"/>
            <a:endCxn id="24" idx="1"/>
          </p:cNvCxnSpPr>
          <p:nvPr/>
        </p:nvCxnSpPr>
        <p:spPr>
          <a:xfrm flipV="1">
            <a:off x="1265274" y="2448841"/>
            <a:ext cx="946298" cy="127787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连接符: 肘形 30"/>
          <p:cNvCxnSpPr>
            <a:stCxn id="3" idx="3"/>
            <a:endCxn id="25" idx="1"/>
          </p:cNvCxnSpPr>
          <p:nvPr/>
        </p:nvCxnSpPr>
        <p:spPr>
          <a:xfrm>
            <a:off x="1265274" y="3726712"/>
            <a:ext cx="946298" cy="121369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a:stCxn id="24" idx="3"/>
            <a:endCxn id="26" idx="1"/>
          </p:cNvCxnSpPr>
          <p:nvPr/>
        </p:nvCxnSpPr>
        <p:spPr>
          <a:xfrm>
            <a:off x="3609754" y="2448841"/>
            <a:ext cx="63795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直接箭头连接符 35"/>
          <p:cNvCxnSpPr>
            <a:stCxn id="25" idx="3"/>
            <a:endCxn id="27" idx="1"/>
          </p:cNvCxnSpPr>
          <p:nvPr/>
        </p:nvCxnSpPr>
        <p:spPr>
          <a:xfrm>
            <a:off x="3609754" y="4940405"/>
            <a:ext cx="63795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26" name="Picture 2" descr="https://pics6.baidu.com/feed/8d5494eef01f3a29dbb3ec089522343e5d607c97.jpeg?token=65e811b0d6d6f1ff9774a6986a1c3ed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393391" y="637955"/>
            <a:ext cx="2259891" cy="2998382"/>
          </a:xfrm>
          <a:prstGeom prst="rect">
            <a:avLst/>
          </a:prstGeom>
          <a:noFill/>
          <a:extLst>
            <a:ext uri="{909E8E84-426E-40DD-AFC4-6F175D3DCCD1}">
              <a14:hiddenFill xmlns:a14="http://schemas.microsoft.com/office/drawing/2010/main">
                <a:solidFill>
                  <a:srgbClr val="FFFFFF"/>
                </a:solidFill>
              </a14:hiddenFill>
            </a:ext>
          </a:extLst>
        </p:spPr>
      </p:pic>
      <p:pic>
        <p:nvPicPr>
          <p:cNvPr id="42" name="图片 41"/>
          <p:cNvPicPr>
            <a:picLocks noChangeAspect="1"/>
          </p:cNvPicPr>
          <p:nvPr/>
        </p:nvPicPr>
        <p:blipFill>
          <a:blip r:embed="rId2"/>
          <a:stretch>
            <a:fillRect/>
          </a:stretch>
        </p:blipFill>
        <p:spPr>
          <a:xfrm>
            <a:off x="8922013" y="3795822"/>
            <a:ext cx="3157681" cy="2424223"/>
          </a:xfrm>
          <a:prstGeom prst="rect">
            <a:avLst/>
          </a:prstGeom>
        </p:spPr>
      </p:pic>
      <p:sp>
        <p:nvSpPr>
          <p:cNvPr id="2" name="文本框 1"/>
          <p:cNvSpPr txBox="1"/>
          <p:nvPr/>
        </p:nvSpPr>
        <p:spPr>
          <a:xfrm>
            <a:off x="299318" y="5746781"/>
            <a:ext cx="8057282" cy="923330"/>
          </a:xfrm>
          <a:prstGeom prst="rect">
            <a:avLst/>
          </a:prstGeom>
          <a:noFill/>
        </p:spPr>
        <p:txBody>
          <a:bodyPr wrap="square" rtlCol="0">
            <a:spAutoFit/>
          </a:bodyPr>
          <a:lstStyle/>
          <a:p>
            <a:r>
              <a:rPr lang="zh-CN" altLang="en-US" b="1" dirty="0">
                <a:solidFill>
                  <a:srgbClr val="AE282F"/>
                </a:solidFill>
              </a:rPr>
              <a:t>生产和供应链是 </a:t>
            </a:r>
            <a:r>
              <a:rPr lang="en-US" altLang="zh-CN" b="1" dirty="0">
                <a:solidFill>
                  <a:srgbClr val="AE282F"/>
                </a:solidFill>
              </a:rPr>
              <a:t>AI </a:t>
            </a:r>
            <a:r>
              <a:rPr lang="zh-CN" altLang="en-US" b="1" dirty="0">
                <a:solidFill>
                  <a:srgbClr val="AE282F"/>
                </a:solidFill>
              </a:rPr>
              <a:t>落地最快的场景。大家可以想象，一条装配线在 </a:t>
            </a:r>
            <a:r>
              <a:rPr lang="en-US" altLang="zh-CN" b="1" dirty="0">
                <a:solidFill>
                  <a:srgbClr val="AE282F"/>
                </a:solidFill>
              </a:rPr>
              <a:t>AI </a:t>
            </a:r>
            <a:r>
              <a:rPr lang="zh-CN" altLang="en-US" b="1" dirty="0">
                <a:solidFill>
                  <a:srgbClr val="AE282F"/>
                </a:solidFill>
              </a:rPr>
              <a:t>调度下自动调整生产节奏，或者仓储物流依靠 </a:t>
            </a:r>
            <a:r>
              <a:rPr lang="en-US" altLang="zh-CN" b="1" dirty="0">
                <a:solidFill>
                  <a:srgbClr val="AE282F"/>
                </a:solidFill>
              </a:rPr>
              <a:t>AI </a:t>
            </a:r>
            <a:r>
              <a:rPr lang="zh-CN" altLang="en-US" b="1" dirty="0">
                <a:solidFill>
                  <a:srgbClr val="AE282F"/>
                </a:solidFill>
              </a:rPr>
              <a:t>提前预测需求波动。这不仅提高效率，还增强了企业应对风险的能力。</a:t>
            </a:r>
            <a:endParaRPr lang="zh-CN" altLang="en-US" b="1" dirty="0">
              <a:solidFill>
                <a:srgbClr val="AE282F"/>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人工智能通过预测性分析和自动化优化，能够帮助企业提升组织灵活性与韧性，在面对突发事件时快速调整供应链和生产计划。</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5"/>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圆角矩形 17"/>
          <p:cNvSpPr/>
          <p:nvPr>
            <p:custDataLst>
              <p:tags r:id="rId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7"/>
            </p:custDataLst>
          </p:nvPr>
        </p:nvGrpSpPr>
        <p:grpSpPr>
          <a:xfrm>
            <a:off x="0" y="0"/>
            <a:ext cx="12192000" cy="635000"/>
            <a:chOff x="0" y="0"/>
            <a:chExt cx="12192000" cy="635000"/>
          </a:xfrm>
        </p:grpSpPr>
        <p:sp>
          <p:nvSpPr>
            <p:cNvPr id="4" name="TitleBackground"/>
            <p:cNvSpPr/>
            <p:nvPr>
              <p:custDataLst>
                <p:tags r:id="rId8"/>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9"/>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1"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252095" y="-34294"/>
            <a:ext cx="7939086" cy="6892294"/>
            <a:chOff x="4252095" y="-34294"/>
            <a:chExt cx="7939086" cy="6892294"/>
          </a:xfrm>
        </p:grpSpPr>
        <p:sp>
          <p:nvSpPr>
            <p:cNvPr id="17" name="任意多边形: 形状 16"/>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28488" y="2426303"/>
            <a:ext cx="7010399" cy="1853000"/>
            <a:chOff x="-58746" y="3273472"/>
            <a:chExt cx="12140523" cy="1772615"/>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03</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THREE</a:t>
            </a:r>
            <a:endParaRPr lang="zh-CN" altLang="en-US" sz="2400" dirty="0">
              <a:solidFill>
                <a:schemeClr val="accent1"/>
              </a:solidFill>
            </a:endParaRPr>
          </a:p>
        </p:txBody>
      </p:sp>
      <p:sp>
        <p:nvSpPr>
          <p:cNvPr id="25" name="文本框 24"/>
          <p:cNvSpPr txBox="1"/>
          <p:nvPr/>
        </p:nvSpPr>
        <p:spPr>
          <a:xfrm>
            <a:off x="6096000" y="2868930"/>
            <a:ext cx="5690176" cy="1323439"/>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人工智能对企业人力资源管理的影响</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20" name="文本框 19"/>
          <p:cNvSpPr txBox="1"/>
          <p:nvPr/>
        </p:nvSpPr>
        <p:spPr>
          <a:xfrm>
            <a:off x="857956" y="1069470"/>
            <a:ext cx="6838950" cy="461665"/>
          </a:xfrm>
          <a:prstGeom prst="rect">
            <a:avLst/>
          </a:prstGeom>
          <a:noFill/>
        </p:spPr>
        <p:txBody>
          <a:bodyPr wrap="square" rtlCol="0">
            <a:spAutoFit/>
          </a:bodyPr>
          <a:lstStyle/>
          <a:p>
            <a:pPr algn="just"/>
            <a:r>
              <a:rPr lang="zh-CN" altLang="en-US" sz="2400" b="1" dirty="0">
                <a:latin typeface="+mn-ea"/>
              </a:rPr>
              <a:t>导入：</a:t>
            </a:r>
            <a:r>
              <a:rPr lang="zh-CN" altLang="en-US" sz="2400" b="1" i="0" u="none" strike="noStrike" dirty="0">
                <a:effectLst/>
                <a:latin typeface="+mn-ea"/>
              </a:rPr>
              <a:t>从</a:t>
            </a:r>
            <a:r>
              <a:rPr lang="en-US" altLang="zh-CN" sz="2400" b="1" i="0" u="none" strike="noStrike" dirty="0">
                <a:effectLst/>
                <a:latin typeface="+mn-ea"/>
              </a:rPr>
              <a:t>Sora 2</a:t>
            </a:r>
            <a:r>
              <a:rPr lang="zh-CN" altLang="en-US" sz="2400" b="1" i="0" u="none" strike="noStrike" dirty="0">
                <a:effectLst/>
                <a:latin typeface="+mn-ea"/>
              </a:rPr>
              <a:t>到人力资源管理未来的思考</a:t>
            </a:r>
            <a:endParaRPr lang="zh-CN" altLang="en-US" sz="2400" b="1" i="0" u="none" strike="noStrike" dirty="0">
              <a:effectLst/>
              <a:latin typeface="+mn-ea"/>
            </a:endParaRPr>
          </a:p>
        </p:txBody>
      </p:sp>
      <p:sp>
        <p:nvSpPr>
          <p:cNvPr id="2" name="文本框 1"/>
          <p:cNvSpPr txBox="1"/>
          <p:nvPr/>
        </p:nvSpPr>
        <p:spPr>
          <a:xfrm>
            <a:off x="857956" y="1951672"/>
            <a:ext cx="10701866" cy="2346220"/>
          </a:xfrm>
          <a:prstGeom prst="rect">
            <a:avLst/>
          </a:prstGeom>
          <a:noFill/>
        </p:spPr>
        <p:txBody>
          <a:bodyPr wrap="square" rtlCol="0">
            <a:spAutoFit/>
          </a:bodyPr>
          <a:lstStyle/>
          <a:p>
            <a:pPr>
              <a:lnSpc>
                <a:spcPct val="150000"/>
              </a:lnSpc>
            </a:pPr>
            <a:r>
              <a:rPr lang="zh-CN" altLang="en-US" sz="2000" b="0" i="0" u="none" strike="noStrike" dirty="0">
                <a:solidFill>
                  <a:srgbClr val="333333"/>
                </a:solidFill>
                <a:effectLst/>
                <a:latin typeface="微软雅黑" panose="020B0503020204020204" pitchFamily="34" charset="-122"/>
                <a:ea typeface="微软雅黑" panose="020B0503020204020204" pitchFamily="34" charset="-122"/>
              </a:rPr>
              <a:t>北京时间</a:t>
            </a:r>
            <a:r>
              <a:rPr lang="en-US" altLang="zh-CN" sz="2000" b="0" i="0" u="none" strike="noStrike" dirty="0">
                <a:solidFill>
                  <a:srgbClr val="333333"/>
                </a:solidFill>
                <a:effectLst/>
                <a:latin typeface="微软雅黑" panose="020B0503020204020204" pitchFamily="34" charset="-122"/>
                <a:ea typeface="微软雅黑" panose="020B0503020204020204" pitchFamily="34" charset="-122"/>
              </a:rPr>
              <a:t>10</a:t>
            </a:r>
            <a:r>
              <a:rPr lang="zh-CN" altLang="en-US" sz="2000" b="0" i="0" u="none" strike="noStrike" dirty="0">
                <a:solidFill>
                  <a:srgbClr val="333333"/>
                </a:solidFill>
                <a:effectLst/>
                <a:latin typeface="微软雅黑" panose="020B0503020204020204" pitchFamily="34" charset="-122"/>
                <a:ea typeface="微软雅黑" panose="020B0503020204020204" pitchFamily="34" charset="-122"/>
              </a:rPr>
              <a:t>月</a:t>
            </a:r>
            <a:r>
              <a:rPr lang="en-US" altLang="zh-CN" sz="2000" b="0" i="0" u="none" strike="noStrike" dirty="0">
                <a:solidFill>
                  <a:srgbClr val="333333"/>
                </a:solidFill>
                <a:effectLst/>
                <a:latin typeface="微软雅黑" panose="020B0503020204020204" pitchFamily="34" charset="-122"/>
                <a:ea typeface="微软雅黑" panose="020B0503020204020204" pitchFamily="34" charset="-122"/>
              </a:rPr>
              <a:t>1</a:t>
            </a:r>
            <a:r>
              <a:rPr lang="zh-CN" altLang="en-US" sz="2000" b="0" i="0" u="none" strike="noStrike" dirty="0">
                <a:solidFill>
                  <a:srgbClr val="333333"/>
                </a:solidFill>
                <a:effectLst/>
                <a:latin typeface="微软雅黑" panose="020B0503020204020204" pitchFamily="34" charset="-122"/>
                <a:ea typeface="微软雅黑" panose="020B0503020204020204" pitchFamily="34" charset="-122"/>
              </a:rPr>
              <a:t>日凌晨，</a:t>
            </a: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hlinkClick r:id="rId1"/>
              </a:rPr>
              <a:t>OpenAI</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hlinkClick r:id="rId1"/>
              </a:rPr>
              <a:t>发布的</a:t>
            </a: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hlinkClick r:id="rId1"/>
              </a:rPr>
              <a:t>Sora 2</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hlinkClick r:id="rId1"/>
              </a:rPr>
              <a:t>及其创新的</a:t>
            </a: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hlinkClick r:id="rId1"/>
              </a:rPr>
              <a:t>Cameo</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hlinkClick r:id="rId1"/>
              </a:rPr>
              <a:t>功能，再次将</a:t>
            </a: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hlinkClick r:id="rId1"/>
              </a:rPr>
              <a:t>AI</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hlinkClick r:id="rId1"/>
              </a:rPr>
              <a:t>视频生成技术推向了新的高度。</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p>
            <a:pPr>
              <a:lnSpc>
                <a:spcPct val="150000"/>
              </a:lnSpc>
            </a:pPr>
            <a:endParaRPr kumimoji="1" lang="en-US" altLang="zh-CN" sz="20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Sora 2</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不仅极大地简化了视频创作流程，更通过允许用户创建个人专属的虚拟形象（</a:t>
            </a: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Cameo</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），在虚拟场景中模拟体验不同的人生，为内容创作和社交互动打开了全新的维度。</a:t>
            </a:r>
            <a:endParaRPr kumimoji="1" lang="zh-CN" altLang="en-US" sz="2000"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20" name="文本框 19"/>
          <p:cNvSpPr txBox="1"/>
          <p:nvPr/>
        </p:nvSpPr>
        <p:spPr>
          <a:xfrm>
            <a:off x="587023" y="1092048"/>
            <a:ext cx="11334044" cy="5016758"/>
          </a:xfrm>
          <a:prstGeom prst="rect">
            <a:avLst/>
          </a:prstGeom>
          <a:noFill/>
        </p:spPr>
        <p:txBody>
          <a:bodyPr wrap="square" rtlCol="0">
            <a:spAutoFit/>
          </a:bodyPr>
          <a:lstStyle/>
          <a:p>
            <a:pPr algn="l">
              <a:spcBef>
                <a:spcPts val="1200"/>
              </a:spcBef>
            </a:pPr>
            <a:r>
              <a:rPr lang="en-US" altLang="zh-CN" sz="2000" b="1" i="0" u="none" strike="noStrike" dirty="0">
                <a:effectLst/>
                <a:latin typeface="+mn-ea"/>
              </a:rPr>
              <a:t>1.</a:t>
            </a:r>
            <a:r>
              <a:rPr lang="zh-CN" altLang="en-US" sz="2000" b="1" i="0" u="none" strike="noStrike" dirty="0">
                <a:effectLst/>
                <a:latin typeface="+mn-ea"/>
              </a:rPr>
              <a:t> 招聘与入职：从千人一面到一人一世界的体验革命</a:t>
            </a:r>
            <a:endParaRPr lang="zh-CN" altLang="en-US" sz="2000" b="0" i="0" u="none" strike="noStrike" dirty="0">
              <a:effectLst/>
              <a:latin typeface="+mn-ea"/>
            </a:endParaRPr>
          </a:p>
          <a:p>
            <a:pPr algn="l">
              <a:spcBef>
                <a:spcPts val="1200"/>
              </a:spcBef>
            </a:pPr>
            <a:r>
              <a:rPr lang="zh-CN" altLang="en-US" sz="2000" b="0" i="0" u="none" strike="noStrike" dirty="0">
                <a:effectLst/>
                <a:latin typeface="+mn-ea"/>
              </a:rPr>
              <a:t>传统的招聘流程，无论是职位描述（</a:t>
            </a:r>
            <a:r>
              <a:rPr lang="en-US" altLang="zh-CN" sz="2000" b="0" i="0" u="none" strike="noStrike" dirty="0">
                <a:effectLst/>
                <a:latin typeface="+mn-ea"/>
              </a:rPr>
              <a:t>JD</a:t>
            </a:r>
            <a:r>
              <a:rPr lang="zh-CN" altLang="en-US" sz="2000" b="0" i="0" u="none" strike="noStrike" dirty="0">
                <a:effectLst/>
                <a:latin typeface="+mn-ea"/>
              </a:rPr>
              <a:t>）还是企业宣传片，对于候选人而言，往往是标准化的、缺乏代入感的信息传递。但</a:t>
            </a:r>
            <a:r>
              <a:rPr lang="en-US" altLang="zh-CN" sz="2000" b="0" i="0" u="none" strike="noStrike" dirty="0">
                <a:effectLst/>
                <a:latin typeface="+mn-ea"/>
              </a:rPr>
              <a:t>AI</a:t>
            </a:r>
            <a:r>
              <a:rPr lang="zh-CN" altLang="en-US" sz="2000" b="0" i="0" u="none" strike="noStrike" dirty="0">
                <a:effectLst/>
                <a:latin typeface="+mn-ea"/>
              </a:rPr>
              <a:t>虚拟形象的功能预示着一场体验革命的到来。</a:t>
            </a:r>
            <a:endParaRPr lang="zh-CN" altLang="en-US" sz="2000" b="0" i="0" u="none" strike="noStrike" dirty="0">
              <a:effectLst/>
              <a:latin typeface="+mn-ea"/>
            </a:endParaRPr>
          </a:p>
          <a:p>
            <a:pPr marL="342900" indent="-342900" algn="just">
              <a:spcBef>
                <a:spcPts val="1200"/>
              </a:spcBef>
              <a:buFont typeface="Arial" panose="020B0604020202020204" pitchFamily="34" charset="0"/>
              <a:buChar char="•"/>
            </a:pPr>
            <a:r>
              <a:rPr lang="zh-CN" altLang="en-US" sz="2000" b="1" i="0" u="none" strike="noStrike" dirty="0">
                <a:effectLst/>
                <a:latin typeface="+mn-ea"/>
              </a:rPr>
              <a:t>超个性化招聘邀约</a:t>
            </a:r>
            <a:r>
              <a:rPr lang="en-US" altLang="zh-CN" sz="2000" b="0" i="0" u="none" strike="noStrike" dirty="0">
                <a:effectLst/>
                <a:latin typeface="+mn-ea"/>
              </a:rPr>
              <a:t>: </a:t>
            </a:r>
            <a:r>
              <a:rPr lang="zh-CN" altLang="en-US" sz="2000" b="0" i="0" u="none" strike="noStrike" dirty="0">
                <a:effectLst/>
                <a:latin typeface="+mn-ea"/>
              </a:rPr>
              <a:t>想象一下，一位顶尖候选人收到的不再是冷冰冰的邮件，而是一段由招聘经理或未来团队负责人形象生成的短视频。视频中，这位虚拟面试官亲切地称呼候选人的名字，结合其简历亮点，发出诚挚的面试邀请。这种前所未有的个性化和尊重感，无疑将极大提升组织的吸引力。</a:t>
            </a:r>
            <a:endParaRPr lang="zh-CN" altLang="en-US" sz="2000" b="0" i="0" u="none" strike="noStrike" dirty="0">
              <a:effectLst/>
              <a:latin typeface="+mn-ea"/>
            </a:endParaRPr>
          </a:p>
          <a:p>
            <a:pPr marL="342900" indent="-342900" algn="just">
              <a:spcBef>
                <a:spcPts val="1200"/>
              </a:spcBef>
              <a:buFont typeface="Arial" panose="020B0604020202020204" pitchFamily="34" charset="0"/>
              <a:buChar char="•"/>
            </a:pPr>
            <a:r>
              <a:rPr lang="zh-CN" altLang="en-US" sz="2000" b="1" i="0" u="none" strike="noStrike" dirty="0">
                <a:effectLst/>
                <a:latin typeface="+mn-ea"/>
              </a:rPr>
              <a:t>身临其境的岗位预览</a:t>
            </a:r>
            <a:r>
              <a:rPr lang="en-US" altLang="zh-CN" sz="2000" b="0" i="0" u="none" strike="noStrike" dirty="0">
                <a:effectLst/>
                <a:latin typeface="+mn-ea"/>
              </a:rPr>
              <a:t>: </a:t>
            </a:r>
            <a:r>
              <a:rPr lang="zh-CN" altLang="en-US" sz="2000" b="0" i="0" u="none" strike="noStrike" dirty="0">
                <a:effectLst/>
                <a:latin typeface="+mn-ea"/>
              </a:rPr>
              <a:t>企业可以利用候选人提供的照片（在授权前提下）为其生成一个虚拟形象，并制作一段未来工作的一天的模拟视频。候选人将亲眼看到自己在未来的工位上与同事协作、在茶水间交流、参与项目讨论。这种亲身体验远比任何文字描述都更具冲击力，能帮助候选人更好地评估岗位与自身的匹配度，有效降低因期望不符导致的早期离职率。</a:t>
            </a:r>
            <a:endParaRPr lang="zh-CN" altLang="en-US" sz="2000" b="0" i="0" u="none" strike="noStrike" dirty="0">
              <a:effectLst/>
              <a:latin typeface="+mn-ea"/>
            </a:endParaRPr>
          </a:p>
          <a:p>
            <a:pPr marL="342900" indent="-342900" algn="just">
              <a:spcBef>
                <a:spcPts val="1200"/>
              </a:spcBef>
              <a:buFont typeface="Arial" panose="020B0604020202020204" pitchFamily="34" charset="0"/>
              <a:buChar char="•"/>
            </a:pPr>
            <a:r>
              <a:rPr lang="zh-CN" altLang="en-US" sz="2000" b="1" i="0" u="none" strike="noStrike" dirty="0">
                <a:effectLst/>
                <a:latin typeface="+mn-ea"/>
              </a:rPr>
              <a:t>游戏化的入职引导</a:t>
            </a:r>
            <a:r>
              <a:rPr lang="en-US" altLang="zh-CN" sz="2000" b="0" i="0" u="none" strike="noStrike" dirty="0">
                <a:effectLst/>
                <a:latin typeface="+mn-ea"/>
              </a:rPr>
              <a:t>: </a:t>
            </a:r>
            <a:r>
              <a:rPr lang="zh-CN" altLang="en-US" sz="2000" b="0" i="0" u="none" strike="noStrike" dirty="0">
                <a:effectLst/>
                <a:latin typeface="+mn-ea"/>
              </a:rPr>
              <a:t>新员工的入职培训可以设计成一系列互动视频任务。新员工通过自己的虚拟形象，在虚拟的办公环境中与虚拟同事互动，完成熟悉公司系统、了解企业文化等任务。这不仅提升了趣味性，也让新员工在轻松的氛围中快速融入团队。</a:t>
            </a:r>
            <a:endParaRPr lang="zh-CN" altLang="en-US" sz="2000" b="0" i="0" u="none" strike="noStrike" dirty="0">
              <a:effectLst/>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20" name="文本框 19"/>
          <p:cNvSpPr txBox="1"/>
          <p:nvPr/>
        </p:nvSpPr>
        <p:spPr>
          <a:xfrm>
            <a:off x="587023" y="1092048"/>
            <a:ext cx="11334044" cy="4478149"/>
          </a:xfrm>
          <a:prstGeom prst="rect">
            <a:avLst/>
          </a:prstGeom>
          <a:noFill/>
        </p:spPr>
        <p:txBody>
          <a:bodyPr wrap="square" rtlCol="0">
            <a:spAutoFit/>
          </a:bodyPr>
          <a:lstStyle/>
          <a:p>
            <a:pPr algn="just">
              <a:spcBef>
                <a:spcPts val="1800"/>
              </a:spcBef>
            </a:pPr>
            <a:r>
              <a:rPr lang="en-US" altLang="zh-CN" sz="2400" b="1" dirty="0"/>
              <a:t>2.</a:t>
            </a:r>
            <a:r>
              <a:rPr lang="zh-CN" altLang="en-US" sz="2400" b="1" dirty="0"/>
              <a:t> 培训与发展：打造高沉浸、零风险的学习场域</a:t>
            </a:r>
            <a:endParaRPr lang="zh-CN" altLang="en-US" sz="2400" dirty="0"/>
          </a:p>
          <a:p>
            <a:pPr algn="just">
              <a:spcBef>
                <a:spcPts val="1800"/>
              </a:spcBef>
            </a:pPr>
            <a:r>
              <a:rPr lang="zh-CN" altLang="en-US" sz="2400" dirty="0"/>
              <a:t>员工培训与发展是</a:t>
            </a:r>
            <a:r>
              <a:rPr lang="en-US" altLang="zh-CN" sz="2400" dirty="0"/>
              <a:t>HR</a:t>
            </a:r>
            <a:r>
              <a:rPr lang="zh-CN" altLang="en-US" sz="2400" dirty="0"/>
              <a:t>管理的核心职能之一，而虚拟形象技术有望彻底改变传统的培训模式。</a:t>
            </a:r>
            <a:endParaRPr lang="zh-CN" altLang="en-US" sz="2400" dirty="0"/>
          </a:p>
          <a:p>
            <a:pPr algn="just">
              <a:spcBef>
                <a:spcPts val="1800"/>
              </a:spcBef>
            </a:pPr>
            <a:r>
              <a:rPr lang="zh-CN" altLang="en-US" sz="2400" b="1" dirty="0"/>
              <a:t>情景模拟训练</a:t>
            </a:r>
            <a:r>
              <a:rPr lang="en-US" altLang="zh-CN" sz="2400" dirty="0"/>
              <a:t>: </a:t>
            </a:r>
            <a:r>
              <a:rPr lang="zh-CN" altLang="en-US" sz="2400" dirty="0"/>
              <a:t>对于销售、客服或管理者，过去的角色扮演培训常常因为不够真实而效果打折。未来，</a:t>
            </a:r>
            <a:r>
              <a:rPr lang="en-US" altLang="zh-CN" sz="2400" dirty="0"/>
              <a:t>HR</a:t>
            </a:r>
            <a:r>
              <a:rPr lang="zh-CN" altLang="en-US" sz="2400" dirty="0"/>
              <a:t>可以创建各种高风险或复杂的沟通场景，例如处理愤怒的客户、进行艰难的绩效面谈等。员工可以使用自己的虚拟形象进入这些模拟场景进行反复练习，</a:t>
            </a:r>
            <a:r>
              <a:rPr lang="en-US" altLang="zh-CN" sz="2400" dirty="0"/>
              <a:t>AI</a:t>
            </a:r>
            <a:r>
              <a:rPr lang="zh-CN" altLang="en-US" sz="2400" dirty="0"/>
              <a:t>则可以扮演对手并提供即时反馈，整个过程既有代入感又无任何现实风险。</a:t>
            </a:r>
            <a:endParaRPr lang="zh-CN" altLang="en-US" sz="2400" dirty="0"/>
          </a:p>
          <a:p>
            <a:pPr algn="just">
              <a:spcBef>
                <a:spcPts val="1800"/>
              </a:spcBef>
            </a:pPr>
            <a:r>
              <a:rPr lang="zh-CN" altLang="en-US" sz="2400" b="1" dirty="0"/>
              <a:t>安全生产与操作演练</a:t>
            </a:r>
            <a:r>
              <a:rPr lang="en-US" altLang="zh-CN" sz="2400" dirty="0"/>
              <a:t>: </a:t>
            </a:r>
            <a:r>
              <a:rPr lang="zh-CN" altLang="en-US" sz="2400" dirty="0"/>
              <a:t>在制造业、建筑业等高危行业，</a:t>
            </a:r>
            <a:r>
              <a:rPr lang="en-US" altLang="zh-CN" sz="2400" dirty="0"/>
              <a:t>AI</a:t>
            </a:r>
            <a:r>
              <a:rPr lang="zh-CN" altLang="en-US" sz="2400" dirty="0"/>
              <a:t>虚拟可以模拟各种极端工况或安全事故。员工的虚拟形象可以在虚拟环境中演练应急预案和标准操作流程，将安全意识和技能植入脑海，大大降低现实中的安全风险。</a:t>
            </a:r>
            <a:endParaRPr lang="zh-CN" altLang="en-US" sz="2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20" name="文本框 19"/>
          <p:cNvSpPr txBox="1"/>
          <p:nvPr/>
        </p:nvSpPr>
        <p:spPr>
          <a:xfrm>
            <a:off x="587023" y="1092048"/>
            <a:ext cx="11334044" cy="3739485"/>
          </a:xfrm>
          <a:prstGeom prst="rect">
            <a:avLst/>
          </a:prstGeom>
          <a:noFill/>
        </p:spPr>
        <p:txBody>
          <a:bodyPr wrap="square" rtlCol="0">
            <a:spAutoFit/>
          </a:bodyPr>
          <a:lstStyle/>
          <a:p>
            <a:pPr algn="just">
              <a:spcBef>
                <a:spcPts val="1800"/>
              </a:spcBef>
            </a:pPr>
            <a:r>
              <a:rPr lang="en-US" altLang="zh-CN" sz="2400" b="1" dirty="0"/>
              <a:t>3.</a:t>
            </a:r>
            <a:r>
              <a:rPr lang="zh-CN" altLang="en-US" sz="2400" b="1" dirty="0"/>
              <a:t> 内部沟通与文化建设：让组织更有人情味</a:t>
            </a:r>
            <a:endParaRPr lang="zh-CN" altLang="en-US" sz="2400" dirty="0"/>
          </a:p>
          <a:p>
            <a:pPr algn="just">
              <a:spcBef>
                <a:spcPts val="1800"/>
              </a:spcBef>
            </a:pPr>
            <a:r>
              <a:rPr lang="zh-CN" altLang="en-US" sz="2400" dirty="0"/>
              <a:t>当视频主角是你认识的人时，内容会天然更有吸引力。这一点同样适用于企业内部。</a:t>
            </a:r>
            <a:endParaRPr lang="zh-CN" altLang="en-US" sz="2400" dirty="0"/>
          </a:p>
          <a:p>
            <a:pPr algn="just">
              <a:spcBef>
                <a:spcPts val="1800"/>
              </a:spcBef>
            </a:pPr>
            <a:r>
              <a:rPr lang="zh-CN" altLang="en-US" sz="2400" b="1" dirty="0"/>
              <a:t>有温度的领导力沟通</a:t>
            </a:r>
            <a:r>
              <a:rPr lang="en-US" altLang="zh-CN" sz="2400" dirty="0"/>
              <a:t>: CEO</a:t>
            </a:r>
            <a:r>
              <a:rPr lang="zh-CN" altLang="en-US" sz="2400" dirty="0"/>
              <a:t>或高管可以使用自己的虚拟形象，快速生成面向全体员工的讲话视频，甚至可以根据不同部门的业务情况，微调部分内容，生成多个定制化版本，让每一次沟通都更具亲和力和针对性。</a:t>
            </a:r>
            <a:endParaRPr lang="zh-CN" altLang="en-US" sz="2400" dirty="0"/>
          </a:p>
          <a:p>
            <a:pPr algn="just">
              <a:spcBef>
                <a:spcPts val="1800"/>
              </a:spcBef>
            </a:pPr>
            <a:r>
              <a:rPr lang="zh-CN" altLang="en-US" sz="2400" b="1" dirty="0"/>
              <a:t>看得见的员工认可</a:t>
            </a:r>
            <a:r>
              <a:rPr lang="en-US" altLang="zh-CN" sz="2400" dirty="0"/>
              <a:t>: </a:t>
            </a:r>
            <a:r>
              <a:rPr lang="zh-CN" altLang="en-US" sz="2400" dirty="0"/>
              <a:t>当员工取得成就时，</a:t>
            </a:r>
            <a:r>
              <a:rPr lang="en-US" altLang="zh-CN" sz="2400" dirty="0"/>
              <a:t>HR</a:t>
            </a:r>
            <a:r>
              <a:rPr lang="zh-CN" altLang="en-US" sz="2400" dirty="0"/>
              <a:t>部门可以迅速制作一段由其直属上级虚拟形象出镜的表彰视频，甚至可以加入团队成员的虚拟形象一同庆祝。这种即时、可视化的认可，将极大激发员工的荣誉感和归属感。</a:t>
            </a:r>
            <a:endParaRPr lang="zh-CN" altLang="en-US" sz="2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20" name="文本框 19"/>
          <p:cNvSpPr txBox="1"/>
          <p:nvPr/>
        </p:nvSpPr>
        <p:spPr>
          <a:xfrm>
            <a:off x="582324" y="2875694"/>
            <a:ext cx="11334044" cy="707886"/>
          </a:xfrm>
          <a:prstGeom prst="rect">
            <a:avLst/>
          </a:prstGeom>
          <a:noFill/>
        </p:spPr>
        <p:txBody>
          <a:bodyPr wrap="square" rtlCol="0">
            <a:spAutoFit/>
          </a:bodyPr>
          <a:lstStyle/>
          <a:p>
            <a:pPr algn="ctr">
              <a:spcBef>
                <a:spcPts val="1800"/>
              </a:spcBef>
            </a:pPr>
            <a:r>
              <a:rPr lang="zh-CN" altLang="en-US" sz="4000" b="1" dirty="0"/>
              <a:t>人工智能如何改变企业人力资源管理？</a:t>
            </a:r>
            <a:endParaRPr lang="zh-CN" altLang="en-US" sz="4000" dirty="0"/>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7208956" cy="441325"/>
          </a:xfrm>
        </p:spPr>
        <p:txBody>
          <a:bodyPr/>
          <a:lstStyle/>
          <a:p>
            <a:r>
              <a:rPr lang="zh-CN" altLang="en-US" dirty="0">
                <a:solidFill>
                  <a:schemeClr val="accent1"/>
                </a:solidFill>
              </a:rPr>
              <a:t>第二节 人工智能对企业组织结构变革的影响</a:t>
            </a:r>
            <a:endParaRPr lang="zh-CN" altLang="en-US" dirty="0">
              <a:solidFill>
                <a:schemeClr val="accent1"/>
              </a:solidFill>
            </a:endParaRPr>
          </a:p>
        </p:txBody>
      </p:sp>
      <p:sp>
        <p:nvSpPr>
          <p:cNvPr id="5" name="矩形: 圆角 4"/>
          <p:cNvSpPr/>
          <p:nvPr/>
        </p:nvSpPr>
        <p:spPr>
          <a:xfrm>
            <a:off x="425902" y="2675094"/>
            <a:ext cx="1701347" cy="1675046"/>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人力资源（</a:t>
            </a:r>
            <a:r>
              <a:rPr lang="en-US" altLang="zh-CN" b="1" dirty="0"/>
              <a:t>human resource management</a:t>
            </a:r>
            <a:r>
              <a:rPr lang="zh-CN" altLang="en-US" b="1" dirty="0"/>
              <a:t>，</a:t>
            </a:r>
            <a:r>
              <a:rPr lang="en-US" altLang="zh-CN" b="1" dirty="0"/>
              <a:t>HRM</a:t>
            </a:r>
            <a:r>
              <a:rPr lang="zh-CN" altLang="en-US" b="1" dirty="0"/>
              <a:t>）</a:t>
            </a:r>
            <a:endParaRPr lang="zh-CN" altLang="en-US" b="1" dirty="0"/>
          </a:p>
        </p:txBody>
      </p:sp>
      <p:sp>
        <p:nvSpPr>
          <p:cNvPr id="7" name="矩形 6"/>
          <p:cNvSpPr/>
          <p:nvPr/>
        </p:nvSpPr>
        <p:spPr>
          <a:xfrm>
            <a:off x="3778640" y="1239605"/>
            <a:ext cx="7511660" cy="167504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b="1" dirty="0"/>
              <a:t>沿着人性假设发展</a:t>
            </a:r>
            <a:r>
              <a:rPr lang="zh-CN" altLang="en-US" dirty="0"/>
              <a:t>，随着实践中对人性假设认识的深化</a:t>
            </a:r>
            <a:r>
              <a:rPr lang="en-US" altLang="zh-CN" dirty="0"/>
              <a:t>(</a:t>
            </a:r>
            <a:r>
              <a:rPr lang="zh-CN" altLang="en-US" dirty="0"/>
              <a:t>由“理性人”“社会人”“自我实现人”到“复杂人”假设</a:t>
            </a:r>
            <a:r>
              <a:rPr lang="en-US" altLang="zh-CN" dirty="0"/>
              <a:t>)</a:t>
            </a:r>
            <a:r>
              <a:rPr lang="zh-CN" altLang="en-US" dirty="0"/>
              <a:t>，人力资源管理模式也相应发生变化</a:t>
            </a:r>
            <a:r>
              <a:rPr lang="en-US" altLang="zh-CN" dirty="0"/>
              <a:t>(</a:t>
            </a:r>
            <a:r>
              <a:rPr lang="zh-CN" altLang="en-US" dirty="0"/>
              <a:t>由机械化、适度人性化、高度人性化向自主化转变</a:t>
            </a:r>
            <a:endParaRPr lang="zh-CN" altLang="en-US" dirty="0"/>
          </a:p>
        </p:txBody>
      </p:sp>
      <p:cxnSp>
        <p:nvCxnSpPr>
          <p:cNvPr id="3" name="连接符: 肘形 2"/>
          <p:cNvCxnSpPr>
            <a:stCxn id="5" idx="3"/>
            <a:endCxn id="7" idx="1"/>
          </p:cNvCxnSpPr>
          <p:nvPr/>
        </p:nvCxnSpPr>
        <p:spPr>
          <a:xfrm flipV="1">
            <a:off x="2127249" y="2077128"/>
            <a:ext cx="1651391" cy="143548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连接符: 肘形 14"/>
          <p:cNvCxnSpPr>
            <a:stCxn id="5" idx="3"/>
            <a:endCxn id="47" idx="1"/>
          </p:cNvCxnSpPr>
          <p:nvPr/>
        </p:nvCxnSpPr>
        <p:spPr>
          <a:xfrm>
            <a:off x="2127249" y="3512617"/>
            <a:ext cx="1651391" cy="151726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矩形 46"/>
          <p:cNvSpPr/>
          <p:nvPr/>
        </p:nvSpPr>
        <p:spPr>
          <a:xfrm>
            <a:off x="3778640" y="4192355"/>
            <a:ext cx="7511660" cy="167504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b="1" dirty="0"/>
              <a:t>沿着技术驱动发展</a:t>
            </a:r>
            <a:r>
              <a:rPr lang="zh-CN" altLang="en-US" dirty="0"/>
              <a:t>，随着科技革命不断取得突破，相继出现了信息化人力资源管理</a:t>
            </a:r>
            <a:r>
              <a:rPr lang="en-US" altLang="zh-CN" dirty="0"/>
              <a:t>(electronic human resource management, e-HRM)</a:t>
            </a:r>
            <a:r>
              <a:rPr lang="zh-CN" altLang="en-US" dirty="0"/>
              <a:t>、虚拟化人力资源管理</a:t>
            </a:r>
            <a:r>
              <a:rPr lang="en-US" altLang="zh-CN" dirty="0"/>
              <a:t>(virtual human resource management, v-HRM)</a:t>
            </a:r>
            <a:r>
              <a:rPr lang="zh-CN" altLang="en-US" dirty="0"/>
              <a:t>及数字化人力资源管理</a:t>
            </a:r>
            <a:r>
              <a:rPr lang="en-US" altLang="zh-CN" dirty="0"/>
              <a:t>(digitalization human re-source management, d-HRM)</a:t>
            </a:r>
            <a:endParaRPr lang="zh-CN" altLang="en-US" dirty="0"/>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512686" y="794656"/>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一、人工智能对企业人力资源管理的总体影响</a:t>
            </a:r>
            <a:endParaRPr lang="zh-CN" altLang="zh-CN" dirty="0">
              <a:latin typeface="Arial" panose="020B0604020202020204" pitchFamily="34" charset="0"/>
            </a:endParaRPr>
          </a:p>
        </p:txBody>
      </p:sp>
      <p:sp>
        <p:nvSpPr>
          <p:cNvPr id="4" name="Rectangle 3"/>
          <p:cNvSpPr>
            <a:spLocks noChangeArrowheads="1"/>
          </p:cNvSpPr>
          <p:nvPr/>
        </p:nvSpPr>
        <p:spPr bwMode="auto">
          <a:xfrm>
            <a:off x="696911" y="1420791"/>
            <a:ext cx="10256322" cy="56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人工智能与人力资源管理的新逻辑</a:t>
            </a:r>
            <a:endParaRPr lang="en-US" altLang="zh-CN" b="1" dirty="0">
              <a:latin typeface="Arial" panose="020B0604020202020204" pitchFamily="34" charset="0"/>
            </a:endParaRPr>
          </a:p>
        </p:txBody>
      </p:sp>
      <p:sp>
        <p:nvSpPr>
          <p:cNvPr id="5" name="矩形: 圆角 4"/>
          <p:cNvSpPr/>
          <p:nvPr/>
        </p:nvSpPr>
        <p:spPr>
          <a:xfrm>
            <a:off x="4454007" y="2050056"/>
            <a:ext cx="2983171"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“技术</a:t>
            </a:r>
            <a:r>
              <a:rPr lang="en-US" altLang="zh-CN" b="1" dirty="0"/>
              <a:t>—</a:t>
            </a:r>
            <a:r>
              <a:rPr lang="zh-CN" altLang="en-US" b="1" dirty="0"/>
              <a:t>经济”特征</a:t>
            </a:r>
            <a:endParaRPr lang="zh-CN" altLang="en-US" b="1" dirty="0"/>
          </a:p>
        </p:txBody>
      </p:sp>
      <p:sp>
        <p:nvSpPr>
          <p:cNvPr id="12" name="矩形 11"/>
          <p:cNvSpPr/>
          <p:nvPr/>
        </p:nvSpPr>
        <p:spPr>
          <a:xfrm>
            <a:off x="1309094" y="3077902"/>
            <a:ext cx="2052714" cy="109544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渗透性：</a:t>
            </a:r>
            <a:endParaRPr lang="en-US" altLang="zh-CN" b="1" dirty="0"/>
          </a:p>
          <a:p>
            <a:pPr algn="just"/>
            <a:r>
              <a:rPr lang="zh-CN" altLang="en-US" dirty="0"/>
              <a:t>广泛嵌入招聘、培训、绩效等环节</a:t>
            </a:r>
            <a:endParaRPr lang="zh-CN" altLang="en-US" dirty="0"/>
          </a:p>
        </p:txBody>
      </p:sp>
      <p:sp>
        <p:nvSpPr>
          <p:cNvPr id="13" name="矩形 12"/>
          <p:cNvSpPr/>
          <p:nvPr/>
        </p:nvSpPr>
        <p:spPr>
          <a:xfrm>
            <a:off x="3839569" y="3077902"/>
            <a:ext cx="2052714" cy="109544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创造性：</a:t>
            </a:r>
            <a:endParaRPr lang="en-US" altLang="zh-CN" b="1" dirty="0"/>
          </a:p>
          <a:p>
            <a:pPr algn="just"/>
            <a:r>
              <a:rPr lang="zh-CN" altLang="en-US" dirty="0"/>
              <a:t>颠覆传统 </a:t>
            </a:r>
            <a:r>
              <a:rPr lang="en-US" altLang="zh-CN" dirty="0"/>
              <a:t>HRM </a:t>
            </a:r>
            <a:r>
              <a:rPr lang="zh-CN" altLang="en-US" dirty="0"/>
              <a:t>理论与实践</a:t>
            </a:r>
            <a:endParaRPr lang="zh-CN" altLang="en-US" dirty="0"/>
          </a:p>
        </p:txBody>
      </p:sp>
      <p:sp>
        <p:nvSpPr>
          <p:cNvPr id="14" name="矩形 13"/>
          <p:cNvSpPr/>
          <p:nvPr/>
        </p:nvSpPr>
        <p:spPr>
          <a:xfrm>
            <a:off x="6370044" y="3072252"/>
            <a:ext cx="2052714" cy="109544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替代性：</a:t>
            </a:r>
            <a:endParaRPr lang="en-US" altLang="zh-CN" b="1" dirty="0"/>
          </a:p>
          <a:p>
            <a:pPr algn="just"/>
            <a:r>
              <a:rPr lang="zh-CN" altLang="en-US" dirty="0"/>
              <a:t>部分岗位、流程可由 </a:t>
            </a:r>
            <a:r>
              <a:rPr lang="en-US" altLang="zh-CN" dirty="0"/>
              <a:t>AI </a:t>
            </a:r>
            <a:r>
              <a:rPr lang="zh-CN" altLang="en-US" dirty="0"/>
              <a:t>完成</a:t>
            </a:r>
            <a:endParaRPr lang="zh-CN" altLang="en-US" dirty="0"/>
          </a:p>
        </p:txBody>
      </p:sp>
      <p:sp>
        <p:nvSpPr>
          <p:cNvPr id="15" name="矩形 14"/>
          <p:cNvSpPr/>
          <p:nvPr/>
        </p:nvSpPr>
        <p:spPr>
          <a:xfrm>
            <a:off x="8900519" y="3072252"/>
            <a:ext cx="2052714" cy="109544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协同性：</a:t>
            </a:r>
            <a:endParaRPr lang="en-US" altLang="zh-CN" b="1" dirty="0"/>
          </a:p>
          <a:p>
            <a:pPr algn="just"/>
            <a:r>
              <a:rPr lang="en-US" altLang="zh-CN" dirty="0"/>
              <a:t>AI </a:t>
            </a:r>
            <a:r>
              <a:rPr lang="zh-CN" altLang="en-US" dirty="0"/>
              <a:t>与人类 </a:t>
            </a:r>
            <a:r>
              <a:rPr lang="en-US" altLang="zh-CN" dirty="0"/>
              <a:t>HR </a:t>
            </a:r>
            <a:r>
              <a:rPr lang="zh-CN" altLang="en-US" dirty="0"/>
              <a:t>协作，提升管理效率</a:t>
            </a:r>
            <a:endParaRPr lang="zh-CN" altLang="en-US" dirty="0"/>
          </a:p>
        </p:txBody>
      </p:sp>
      <p:cxnSp>
        <p:nvCxnSpPr>
          <p:cNvPr id="3" name="连接符: 肘形 2"/>
          <p:cNvCxnSpPr>
            <a:stCxn id="5" idx="2"/>
            <a:endCxn id="12" idx="0"/>
          </p:cNvCxnSpPr>
          <p:nvPr/>
        </p:nvCxnSpPr>
        <p:spPr>
          <a:xfrm rot="5400000">
            <a:off x="3887097" y="1019405"/>
            <a:ext cx="506851" cy="361014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连接符: 肘形 16"/>
          <p:cNvCxnSpPr>
            <a:stCxn id="5" idx="2"/>
            <a:endCxn id="13" idx="0"/>
          </p:cNvCxnSpPr>
          <p:nvPr/>
        </p:nvCxnSpPr>
        <p:spPr>
          <a:xfrm rot="5400000">
            <a:off x="5152335" y="2284643"/>
            <a:ext cx="506851" cy="107966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连接符: 肘形 18"/>
          <p:cNvCxnSpPr>
            <a:stCxn id="5" idx="2"/>
            <a:endCxn id="14" idx="0"/>
          </p:cNvCxnSpPr>
          <p:nvPr/>
        </p:nvCxnSpPr>
        <p:spPr>
          <a:xfrm rot="16200000" flipH="1">
            <a:off x="6420397" y="2096247"/>
            <a:ext cx="501201" cy="145080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连接符: 肘形 20"/>
          <p:cNvCxnSpPr>
            <a:stCxn id="5" idx="2"/>
            <a:endCxn id="15" idx="0"/>
          </p:cNvCxnSpPr>
          <p:nvPr/>
        </p:nvCxnSpPr>
        <p:spPr>
          <a:xfrm rot="16200000" flipH="1">
            <a:off x="7685634" y="831009"/>
            <a:ext cx="501201" cy="398128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矩形 23"/>
          <p:cNvSpPr/>
          <p:nvPr/>
        </p:nvSpPr>
        <p:spPr>
          <a:xfrm>
            <a:off x="836536" y="4680201"/>
            <a:ext cx="4502150" cy="130175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理论与实践意义</a:t>
            </a:r>
            <a:endParaRPr lang="en-US" altLang="zh-CN" b="1" dirty="0"/>
          </a:p>
          <a:p>
            <a:pPr marL="285750" indent="-285750" algn="just">
              <a:buFont typeface="Wingdings" panose="05000000000000000000" pitchFamily="2" charset="2"/>
              <a:buChar char="u"/>
            </a:pPr>
            <a:r>
              <a:rPr lang="zh-CN" altLang="en-US" dirty="0"/>
              <a:t>理论层面：推动人力资源管理范式更新</a:t>
            </a:r>
            <a:endParaRPr lang="en-US" altLang="zh-CN" dirty="0"/>
          </a:p>
          <a:p>
            <a:pPr marL="285750" indent="-285750" algn="just">
              <a:buFont typeface="Wingdings" panose="05000000000000000000" pitchFamily="2" charset="2"/>
              <a:buChar char="u"/>
            </a:pPr>
            <a:r>
              <a:rPr lang="zh-CN" altLang="en-US" dirty="0"/>
              <a:t>实践层面：优化招聘、培训、考核、激励等模块</a:t>
            </a:r>
            <a:endParaRPr lang="zh-CN" altLang="en-US" dirty="0"/>
          </a:p>
        </p:txBody>
      </p:sp>
      <p:sp>
        <p:nvSpPr>
          <p:cNvPr id="25" name="矩形 24"/>
          <p:cNvSpPr/>
          <p:nvPr/>
        </p:nvSpPr>
        <p:spPr>
          <a:xfrm>
            <a:off x="6853314" y="4680201"/>
            <a:ext cx="4502150" cy="130175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新质生产力与新型生产关系</a:t>
            </a:r>
            <a:endParaRPr lang="en-US" altLang="zh-CN" b="1" dirty="0"/>
          </a:p>
          <a:p>
            <a:pPr marL="285750" indent="-285750" algn="just">
              <a:buFont typeface="Wingdings" panose="05000000000000000000" pitchFamily="2" charset="2"/>
              <a:buChar char="u"/>
            </a:pPr>
            <a:r>
              <a:rPr lang="en-US" altLang="zh-CN" dirty="0"/>
              <a:t>AI → </a:t>
            </a:r>
            <a:r>
              <a:rPr lang="zh-CN" altLang="en-US" dirty="0"/>
              <a:t>新质生产力</a:t>
            </a:r>
            <a:endParaRPr lang="en-US" altLang="zh-CN" dirty="0"/>
          </a:p>
          <a:p>
            <a:pPr marL="285750" indent="-285750" algn="just">
              <a:buFont typeface="Wingdings" panose="05000000000000000000" pitchFamily="2" charset="2"/>
              <a:buChar char="u"/>
            </a:pPr>
            <a:r>
              <a:rPr lang="zh-CN" altLang="en-US" dirty="0"/>
              <a:t>新质生产力 → 重塑劳动关系与组织形态</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P spid="24" grpId="0" animBg="1"/>
      <p:bldP spid="2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484943" y="794656"/>
            <a:ext cx="11044314"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二、招聘与人才选拔的智能化</a:t>
            </a:r>
            <a:endParaRPr lang="zh-CN" altLang="zh-CN" dirty="0">
              <a:latin typeface="Arial" panose="020B0604020202020204" pitchFamily="34" charset="0"/>
            </a:endParaRPr>
          </a:p>
        </p:txBody>
      </p:sp>
      <p:sp>
        <p:nvSpPr>
          <p:cNvPr id="5" name="矩形: 圆角 4"/>
          <p:cNvSpPr/>
          <p:nvPr/>
        </p:nvSpPr>
        <p:spPr>
          <a:xfrm>
            <a:off x="3806141" y="1542056"/>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传统招聘体系的三重困境</a:t>
            </a:r>
            <a:endParaRPr lang="zh-CN" altLang="en-US" b="1" dirty="0"/>
          </a:p>
        </p:txBody>
      </p:sp>
      <p:sp>
        <p:nvSpPr>
          <p:cNvPr id="7" name="矩形 6"/>
          <p:cNvSpPr/>
          <p:nvPr/>
        </p:nvSpPr>
        <p:spPr>
          <a:xfrm>
            <a:off x="432794" y="2605751"/>
            <a:ext cx="3302335" cy="1830782"/>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zh-CN" altLang="en-US" b="1" dirty="0"/>
              <a:t>招聘途径受限</a:t>
            </a:r>
            <a:endParaRPr lang="en-US" altLang="zh-CN" b="1" dirty="0"/>
          </a:p>
          <a:p>
            <a:pPr marL="285750" indent="-285750" algn="just">
              <a:spcBef>
                <a:spcPts val="1200"/>
              </a:spcBef>
              <a:buFont typeface="Wingdings" panose="05000000000000000000" pitchFamily="2" charset="2"/>
              <a:buChar char="u"/>
            </a:pPr>
            <a:r>
              <a:rPr lang="zh-CN" altLang="en-US" dirty="0"/>
              <a:t>线下</a:t>
            </a:r>
            <a:r>
              <a:rPr lang="en-US" altLang="zh-CN" dirty="0"/>
              <a:t>/</a:t>
            </a:r>
            <a:r>
              <a:rPr lang="zh-CN" altLang="en-US" dirty="0"/>
              <a:t>线上渠道匹配效率低，呈现双边市场“匹配失灵”</a:t>
            </a:r>
            <a:endParaRPr lang="en-US" altLang="zh-CN" dirty="0"/>
          </a:p>
          <a:p>
            <a:pPr marL="285750" indent="-285750" algn="just">
              <a:spcBef>
                <a:spcPts val="1200"/>
              </a:spcBef>
              <a:buFont typeface="Wingdings" panose="05000000000000000000" pitchFamily="2" charset="2"/>
              <a:buChar char="u"/>
            </a:pPr>
            <a:r>
              <a:rPr lang="zh-CN" altLang="en-US" dirty="0"/>
              <a:t>劳动供需时空错配 → 信息传导机制存在技术性阻滞</a:t>
            </a:r>
            <a:endParaRPr lang="zh-CN" altLang="en-US" dirty="0"/>
          </a:p>
        </p:txBody>
      </p:sp>
      <p:sp>
        <p:nvSpPr>
          <p:cNvPr id="9" name="矩形 8"/>
          <p:cNvSpPr/>
          <p:nvPr/>
        </p:nvSpPr>
        <p:spPr>
          <a:xfrm>
            <a:off x="4496794" y="2605751"/>
            <a:ext cx="3302335" cy="1830782"/>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zh-CN" altLang="en-US" b="1" dirty="0"/>
              <a:t>人工筛选简历无效率</a:t>
            </a:r>
            <a:endParaRPr lang="en-US" altLang="zh-CN" b="1" dirty="0"/>
          </a:p>
          <a:p>
            <a:pPr marL="285750" indent="-285750" algn="just">
              <a:spcBef>
                <a:spcPts val="1200"/>
              </a:spcBef>
              <a:buFont typeface="Wingdings" panose="05000000000000000000" pitchFamily="2" charset="2"/>
              <a:buChar char="u"/>
            </a:pPr>
            <a:r>
              <a:rPr lang="zh-CN" altLang="en-US" dirty="0"/>
              <a:t>应聘规模突破临界点 → 简历激增</a:t>
            </a:r>
            <a:endParaRPr lang="en-US" altLang="zh-CN" dirty="0"/>
          </a:p>
          <a:p>
            <a:pPr marL="285750" indent="-285750" algn="just">
              <a:spcBef>
                <a:spcPts val="1200"/>
              </a:spcBef>
              <a:buFont typeface="Wingdings" panose="05000000000000000000" pitchFamily="2" charset="2"/>
              <a:buChar char="u"/>
            </a:pPr>
            <a:r>
              <a:rPr lang="zh-CN" altLang="en-US" dirty="0"/>
              <a:t>人力有限，难以在短时间内甄别高匹配度候选人</a:t>
            </a:r>
            <a:endParaRPr lang="zh-CN" altLang="en-US" dirty="0"/>
          </a:p>
        </p:txBody>
      </p:sp>
      <p:sp>
        <p:nvSpPr>
          <p:cNvPr id="10" name="矩形 9"/>
          <p:cNvSpPr/>
          <p:nvPr/>
        </p:nvSpPr>
        <p:spPr>
          <a:xfrm>
            <a:off x="8560794" y="2605751"/>
            <a:ext cx="3302335" cy="1830782"/>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zh-CN" altLang="en-US" b="1" dirty="0"/>
              <a:t>考察维度片面</a:t>
            </a:r>
            <a:endParaRPr lang="en-US" altLang="zh-CN" b="1" dirty="0"/>
          </a:p>
          <a:p>
            <a:pPr marL="285750" indent="-285750" algn="just">
              <a:spcBef>
                <a:spcPts val="1200"/>
              </a:spcBef>
              <a:buFont typeface="Wingdings" panose="05000000000000000000" pitchFamily="2" charset="2"/>
              <a:buChar char="u"/>
            </a:pPr>
            <a:r>
              <a:rPr lang="zh-CN" altLang="en-US" dirty="0"/>
              <a:t>面试官难以洞察应聘者深层特质（性格、价值观等）</a:t>
            </a:r>
            <a:endParaRPr lang="en-US" altLang="zh-CN" dirty="0"/>
          </a:p>
          <a:p>
            <a:pPr marL="285750" indent="-285750" algn="just">
              <a:spcBef>
                <a:spcPts val="1200"/>
              </a:spcBef>
              <a:buFont typeface="Wingdings" panose="05000000000000000000" pitchFamily="2" charset="2"/>
              <a:buChar char="u"/>
            </a:pPr>
            <a:r>
              <a:rPr lang="zh-CN" altLang="en-US" dirty="0"/>
              <a:t>受经验与偏见影响，决策易失真</a:t>
            </a:r>
            <a:endParaRPr lang="zh-CN" altLang="en-US" dirty="0"/>
          </a:p>
        </p:txBody>
      </p:sp>
      <p:cxnSp>
        <p:nvCxnSpPr>
          <p:cNvPr id="3" name="连接符: 肘形 2"/>
          <p:cNvCxnSpPr>
            <a:stCxn id="5" idx="2"/>
            <a:endCxn id="7" idx="0"/>
          </p:cNvCxnSpPr>
          <p:nvPr/>
        </p:nvCxnSpPr>
        <p:spPr>
          <a:xfrm rot="5400000">
            <a:off x="3844612" y="302401"/>
            <a:ext cx="542700" cy="406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p:cNvCxnSpPr>
            <a:stCxn id="5" idx="2"/>
            <a:endCxn id="10" idx="0"/>
          </p:cNvCxnSpPr>
          <p:nvPr/>
        </p:nvCxnSpPr>
        <p:spPr>
          <a:xfrm rot="16200000" flipH="1">
            <a:off x="7908612" y="302401"/>
            <a:ext cx="542700" cy="406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2"/>
            <a:endCxn id="9" idx="0"/>
          </p:cNvCxnSpPr>
          <p:nvPr/>
        </p:nvCxnSpPr>
        <p:spPr>
          <a:xfrm>
            <a:off x="6147962" y="2063051"/>
            <a:ext cx="0" cy="54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10762" y="4794819"/>
            <a:ext cx="11074400" cy="649950"/>
          </a:xfrm>
          <a:prstGeom prst="rect">
            <a:avLst/>
          </a:prstGeom>
          <a:noFill/>
        </p:spPr>
        <p:txBody>
          <a:bodyPr wrap="square" rtlCol="0">
            <a:spAutoFit/>
          </a:bodyPr>
          <a:lstStyle/>
          <a:p>
            <a:r>
              <a:rPr lang="zh-CN" altLang="en-US" b="1" dirty="0"/>
              <a:t>传统招聘模式是工业时代的产物，在 </a:t>
            </a:r>
            <a:r>
              <a:rPr lang="en-US" altLang="zh-CN" b="1" dirty="0"/>
              <a:t>AI </a:t>
            </a:r>
            <a:r>
              <a:rPr lang="zh-CN" altLang="en-US" b="1" dirty="0"/>
              <a:t>时代暴露出三大弊端：渠道不畅、筛选低效、考察片面。这些问题导致企业“用工难”和“求职难”并存，本质上是信息与效率的缺陷。</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人工智能对企业行为的影响</a:t>
            </a:r>
            <a:endParaRPr lang="zh-CN" altLang="en-US" dirty="0">
              <a:solidFill>
                <a:schemeClr val="accent1"/>
              </a:solidFill>
            </a:endParaRPr>
          </a:p>
        </p:txBody>
      </p:sp>
      <p:sp>
        <p:nvSpPr>
          <p:cNvPr id="4" name="文本框 3"/>
          <p:cNvSpPr txBox="1"/>
          <p:nvPr/>
        </p:nvSpPr>
        <p:spPr>
          <a:xfrm>
            <a:off x="369168" y="994619"/>
            <a:ext cx="5554554" cy="400110"/>
          </a:xfrm>
          <a:prstGeom prst="rect">
            <a:avLst/>
          </a:prstGeom>
          <a:noFill/>
        </p:spPr>
        <p:txBody>
          <a:bodyPr wrap="square" rtlCol="0">
            <a:spAutoFit/>
          </a:bodyPr>
          <a:lstStyle/>
          <a:p>
            <a:r>
              <a:rPr lang="zh-CN" altLang="en-US" sz="2000" b="1" dirty="0"/>
              <a:t>一、人工智能对企业决策的影响</a:t>
            </a:r>
            <a:endParaRPr lang="zh-CN" altLang="en-US" sz="2000" b="1" dirty="0"/>
          </a:p>
        </p:txBody>
      </p:sp>
      <p:sp>
        <p:nvSpPr>
          <p:cNvPr id="3" name="矩形: 圆角 2"/>
          <p:cNvSpPr/>
          <p:nvPr/>
        </p:nvSpPr>
        <p:spPr>
          <a:xfrm>
            <a:off x="408077" y="2248786"/>
            <a:ext cx="857197" cy="2955851"/>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人工智能在投融资与战略决策中的应用</a:t>
            </a:r>
            <a:endParaRPr lang="zh-CN" altLang="en-US" b="1" dirty="0"/>
          </a:p>
        </p:txBody>
      </p:sp>
      <p:sp>
        <p:nvSpPr>
          <p:cNvPr id="24" name="矩形 23"/>
          <p:cNvSpPr/>
          <p:nvPr/>
        </p:nvSpPr>
        <p:spPr>
          <a:xfrm>
            <a:off x="2211572" y="2248786"/>
            <a:ext cx="1398182" cy="400110"/>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投融资决策</a:t>
            </a:r>
            <a:endParaRPr lang="zh-CN" altLang="en-US" dirty="0"/>
          </a:p>
        </p:txBody>
      </p:sp>
      <p:sp>
        <p:nvSpPr>
          <p:cNvPr id="25" name="矩形 24"/>
          <p:cNvSpPr/>
          <p:nvPr/>
        </p:nvSpPr>
        <p:spPr>
          <a:xfrm>
            <a:off x="2211572" y="4740350"/>
            <a:ext cx="1398182" cy="400110"/>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战略决策</a:t>
            </a:r>
            <a:endParaRPr lang="zh-CN" altLang="en-US" dirty="0"/>
          </a:p>
        </p:txBody>
      </p:sp>
      <p:sp>
        <p:nvSpPr>
          <p:cNvPr id="26" name="矩形 25"/>
          <p:cNvSpPr/>
          <p:nvPr/>
        </p:nvSpPr>
        <p:spPr>
          <a:xfrm>
            <a:off x="4247705" y="1686983"/>
            <a:ext cx="4423146" cy="152371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lnSpc>
                <a:spcPct val="150000"/>
              </a:lnSpc>
              <a:buFont typeface="Wingdings" panose="05000000000000000000" pitchFamily="2" charset="2"/>
              <a:buChar char="u"/>
            </a:pPr>
            <a:r>
              <a:rPr lang="en-US" altLang="zh-CN" dirty="0"/>
              <a:t>AI</a:t>
            </a:r>
            <a:r>
              <a:rPr lang="zh-CN" altLang="en-US" dirty="0"/>
              <a:t>辅助识别潜在投资机会与风险</a:t>
            </a:r>
            <a:endParaRPr lang="en-US" altLang="zh-CN" dirty="0"/>
          </a:p>
          <a:p>
            <a:pPr marL="285750" indent="-285750" algn="just">
              <a:lnSpc>
                <a:spcPct val="150000"/>
              </a:lnSpc>
              <a:buFont typeface="Wingdings" panose="05000000000000000000" pitchFamily="2" charset="2"/>
              <a:buChar char="u"/>
            </a:pPr>
            <a:r>
              <a:rPr lang="zh-CN" altLang="en-US" dirty="0"/>
              <a:t>大数据风控与信用评级，提升融资效率</a:t>
            </a:r>
            <a:endParaRPr lang="en-US" altLang="zh-CN" dirty="0"/>
          </a:p>
          <a:p>
            <a:pPr marL="285750" indent="-285750" algn="just">
              <a:lnSpc>
                <a:spcPct val="150000"/>
              </a:lnSpc>
              <a:buFont typeface="Wingdings" panose="05000000000000000000" pitchFamily="2" charset="2"/>
              <a:buChar char="u"/>
            </a:pPr>
            <a:r>
              <a:rPr lang="zh-CN" altLang="en-US" dirty="0"/>
              <a:t>并购整合价值评估，降低信息不对称</a:t>
            </a:r>
            <a:endParaRPr lang="zh-CN" altLang="en-US" dirty="0"/>
          </a:p>
        </p:txBody>
      </p:sp>
      <p:sp>
        <p:nvSpPr>
          <p:cNvPr id="27" name="矩形 26"/>
          <p:cNvSpPr/>
          <p:nvPr/>
        </p:nvSpPr>
        <p:spPr>
          <a:xfrm>
            <a:off x="4247705" y="4178547"/>
            <a:ext cx="4423146" cy="152371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lnSpc>
                <a:spcPct val="150000"/>
              </a:lnSpc>
              <a:buFont typeface="Wingdings" panose="05000000000000000000" pitchFamily="2" charset="2"/>
              <a:buChar char="u"/>
            </a:pPr>
            <a:r>
              <a:rPr lang="zh-CN" altLang="en-US" dirty="0"/>
              <a:t>市场拓展：数据驱动发现新兴机会</a:t>
            </a:r>
            <a:endParaRPr lang="en-US" altLang="zh-CN" dirty="0"/>
          </a:p>
          <a:p>
            <a:pPr marL="285750" indent="-285750" algn="just">
              <a:lnSpc>
                <a:spcPct val="150000"/>
              </a:lnSpc>
              <a:buFont typeface="Wingdings" panose="05000000000000000000" pitchFamily="2" charset="2"/>
              <a:buChar char="u"/>
            </a:pPr>
            <a:r>
              <a:rPr lang="zh-CN" altLang="en-US" dirty="0"/>
              <a:t>产品创新：</a:t>
            </a:r>
            <a:r>
              <a:rPr lang="en-US" altLang="zh-CN" dirty="0"/>
              <a:t>AI </a:t>
            </a:r>
            <a:r>
              <a:rPr lang="zh-CN" altLang="en-US" dirty="0"/>
              <a:t>优化研发方向与迭代周期</a:t>
            </a:r>
            <a:endParaRPr lang="en-US" altLang="zh-CN" dirty="0"/>
          </a:p>
          <a:p>
            <a:pPr marL="285750" indent="-285750" algn="just">
              <a:lnSpc>
                <a:spcPct val="150000"/>
              </a:lnSpc>
              <a:buFont typeface="Wingdings" panose="05000000000000000000" pitchFamily="2" charset="2"/>
              <a:buChar char="u"/>
            </a:pPr>
            <a:r>
              <a:rPr lang="zh-CN" altLang="en-US" dirty="0"/>
              <a:t>商业模式：推动平台化、数字化转型</a:t>
            </a:r>
            <a:endParaRPr lang="zh-CN" altLang="en-US" dirty="0"/>
          </a:p>
        </p:txBody>
      </p:sp>
      <p:cxnSp>
        <p:nvCxnSpPr>
          <p:cNvPr id="29" name="连接符: 肘形 28"/>
          <p:cNvCxnSpPr>
            <a:stCxn id="3" idx="3"/>
            <a:endCxn id="24" idx="1"/>
          </p:cNvCxnSpPr>
          <p:nvPr/>
        </p:nvCxnSpPr>
        <p:spPr>
          <a:xfrm flipV="1">
            <a:off x="1265274" y="2448841"/>
            <a:ext cx="946298" cy="127787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连接符: 肘形 30"/>
          <p:cNvCxnSpPr>
            <a:stCxn id="3" idx="3"/>
            <a:endCxn id="25" idx="1"/>
          </p:cNvCxnSpPr>
          <p:nvPr/>
        </p:nvCxnSpPr>
        <p:spPr>
          <a:xfrm>
            <a:off x="1265274" y="3726712"/>
            <a:ext cx="946298" cy="121369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a:stCxn id="24" idx="3"/>
            <a:endCxn id="26" idx="1"/>
          </p:cNvCxnSpPr>
          <p:nvPr/>
        </p:nvCxnSpPr>
        <p:spPr>
          <a:xfrm>
            <a:off x="3609754" y="2448841"/>
            <a:ext cx="63795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直接箭头连接符 35"/>
          <p:cNvCxnSpPr>
            <a:stCxn id="25" idx="3"/>
            <a:endCxn id="27" idx="1"/>
          </p:cNvCxnSpPr>
          <p:nvPr/>
        </p:nvCxnSpPr>
        <p:spPr>
          <a:xfrm>
            <a:off x="3609754" y="4940405"/>
            <a:ext cx="63795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文本框 4"/>
          <p:cNvSpPr txBox="1"/>
          <p:nvPr/>
        </p:nvSpPr>
        <p:spPr>
          <a:xfrm>
            <a:off x="9080500" y="2572549"/>
            <a:ext cx="2946981" cy="2308324"/>
          </a:xfrm>
          <a:prstGeom prst="rect">
            <a:avLst/>
          </a:prstGeom>
          <a:noFill/>
        </p:spPr>
        <p:txBody>
          <a:bodyPr wrap="square" rtlCol="0">
            <a:spAutoFit/>
          </a:bodyPr>
          <a:lstStyle/>
          <a:p>
            <a:r>
              <a:rPr lang="zh-CN" altLang="en-US" b="1" dirty="0">
                <a:solidFill>
                  <a:srgbClr val="AE282F"/>
                </a:solidFill>
              </a:rPr>
              <a:t>资本与战略是企业发展的“方向盘”。</a:t>
            </a:r>
            <a:r>
              <a:rPr lang="en-US" altLang="zh-CN" b="1" dirty="0">
                <a:solidFill>
                  <a:srgbClr val="AE282F"/>
                </a:solidFill>
              </a:rPr>
              <a:t>AI </a:t>
            </a:r>
            <a:r>
              <a:rPr lang="zh-CN" altLang="en-US" b="1" dirty="0">
                <a:solidFill>
                  <a:srgbClr val="AE282F"/>
                </a:solidFill>
              </a:rPr>
              <a:t>在这里的价值在于让企业看得更远、更准：比如在投资时规避风险，在战略上避免盲目扩张。</a:t>
            </a:r>
            <a:r>
              <a:rPr lang="en-US" altLang="zh-CN" b="1" dirty="0">
                <a:solidFill>
                  <a:srgbClr val="AE282F"/>
                </a:solidFill>
              </a:rPr>
              <a:t>AI </a:t>
            </a:r>
            <a:r>
              <a:rPr lang="zh-CN" altLang="en-US" b="1" dirty="0">
                <a:solidFill>
                  <a:srgbClr val="AE282F"/>
                </a:solidFill>
              </a:rPr>
              <a:t>帮助企业找到“少有人走的路”，从而形成新的竞争优势。</a:t>
            </a:r>
            <a:endParaRPr lang="zh-CN" altLang="en-US" b="1" dirty="0">
              <a:solidFill>
                <a:srgbClr val="AE282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484943" y="794656"/>
            <a:ext cx="11044314"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二、招聘与人才选拔的智能化</a:t>
            </a:r>
            <a:endParaRPr lang="zh-CN" altLang="zh-CN" dirty="0">
              <a:latin typeface="Arial" panose="020B0604020202020204" pitchFamily="34" charset="0"/>
            </a:endParaRPr>
          </a:p>
        </p:txBody>
      </p:sp>
      <p:sp>
        <p:nvSpPr>
          <p:cNvPr id="13" name="矩形: 圆角 12"/>
          <p:cNvSpPr/>
          <p:nvPr/>
        </p:nvSpPr>
        <p:spPr>
          <a:xfrm>
            <a:off x="1057388" y="1774568"/>
            <a:ext cx="641104" cy="3654681"/>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人工智能赋能招聘与选拔</a:t>
            </a:r>
            <a:endParaRPr lang="zh-CN" altLang="en-US" b="1" dirty="0"/>
          </a:p>
        </p:txBody>
      </p:sp>
      <p:sp>
        <p:nvSpPr>
          <p:cNvPr id="15" name="矩形 14"/>
          <p:cNvSpPr/>
          <p:nvPr/>
        </p:nvSpPr>
        <p:spPr>
          <a:xfrm>
            <a:off x="2450025" y="1593850"/>
            <a:ext cx="5519225" cy="120649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拓展招聘途径</a:t>
            </a:r>
            <a:endParaRPr lang="en-US" altLang="zh-CN" b="1" dirty="0"/>
          </a:p>
          <a:p>
            <a:pPr marL="285750" indent="-285750" algn="just">
              <a:buFont typeface="Wingdings" panose="05000000000000000000" pitchFamily="2" charset="2"/>
              <a:buChar char="u"/>
            </a:pPr>
            <a:r>
              <a:rPr lang="zh-CN" altLang="en-US" dirty="0"/>
              <a:t>知识图谱 </a:t>
            </a:r>
            <a:r>
              <a:rPr lang="en-US" altLang="zh-CN" dirty="0"/>
              <a:t>+ </a:t>
            </a:r>
            <a:r>
              <a:rPr lang="zh-CN" altLang="en-US" dirty="0"/>
              <a:t>智能推送 → 精准对接岗位与候选人</a:t>
            </a:r>
            <a:endParaRPr lang="en-US" altLang="zh-CN" dirty="0"/>
          </a:p>
          <a:p>
            <a:pPr marL="285750" indent="-285750" algn="just">
              <a:buFont typeface="Wingdings" panose="05000000000000000000" pitchFamily="2" charset="2"/>
              <a:buChar char="u"/>
            </a:pPr>
            <a:r>
              <a:rPr lang="zh-CN" altLang="en-US" dirty="0"/>
              <a:t>缓解因信息不对称造成的资源浪费</a:t>
            </a:r>
            <a:endParaRPr lang="zh-CN" altLang="en-US" dirty="0"/>
          </a:p>
        </p:txBody>
      </p:sp>
      <p:sp>
        <p:nvSpPr>
          <p:cNvPr id="16" name="矩形 15"/>
          <p:cNvSpPr/>
          <p:nvPr/>
        </p:nvSpPr>
        <p:spPr>
          <a:xfrm>
            <a:off x="2450024" y="2964938"/>
            <a:ext cx="5519225" cy="128321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提升简历筛选效率</a:t>
            </a:r>
            <a:endParaRPr lang="en-US" altLang="zh-CN" b="1" dirty="0"/>
          </a:p>
          <a:p>
            <a:pPr marL="285750" indent="-285750" algn="just">
              <a:buFont typeface="Wingdings" panose="05000000000000000000" pitchFamily="2" charset="2"/>
              <a:buChar char="u"/>
            </a:pPr>
            <a:r>
              <a:rPr lang="zh-CN" altLang="en-US" dirty="0"/>
              <a:t>招聘机器人 </a:t>
            </a:r>
            <a:r>
              <a:rPr lang="en-US" altLang="zh-CN" dirty="0"/>
              <a:t>+ </a:t>
            </a:r>
            <a:r>
              <a:rPr lang="zh-CN" altLang="en-US" dirty="0"/>
              <a:t>有监督深度学习 → 经验数据建模</a:t>
            </a:r>
            <a:endParaRPr lang="en-US" altLang="zh-CN" dirty="0"/>
          </a:p>
          <a:p>
            <a:pPr marL="285750" indent="-285750" algn="just">
              <a:buFont typeface="Wingdings" panose="05000000000000000000" pitchFamily="2" charset="2"/>
              <a:buChar char="u"/>
            </a:pPr>
            <a:r>
              <a:rPr lang="zh-CN" altLang="en-US" dirty="0"/>
              <a:t>根据候选人属性、业绩表现 → 预测潜在高绩效</a:t>
            </a:r>
            <a:endParaRPr lang="en-US" altLang="zh-CN" dirty="0"/>
          </a:p>
          <a:p>
            <a:pPr marL="285750" indent="-285750" algn="just">
              <a:buFont typeface="Wingdings" panose="05000000000000000000" pitchFamily="2" charset="2"/>
              <a:buChar char="u"/>
            </a:pPr>
            <a:r>
              <a:rPr lang="zh-CN" altLang="en-US" dirty="0"/>
              <a:t>输出候选人排名，辅助 </a:t>
            </a:r>
            <a:r>
              <a:rPr lang="en-US" altLang="zh-CN" dirty="0"/>
              <a:t>HR </a:t>
            </a:r>
            <a:r>
              <a:rPr lang="zh-CN" altLang="en-US" dirty="0"/>
              <a:t>优先决策</a:t>
            </a:r>
            <a:endParaRPr lang="zh-CN" altLang="en-US" dirty="0"/>
          </a:p>
        </p:txBody>
      </p:sp>
      <p:sp>
        <p:nvSpPr>
          <p:cNvPr id="17" name="矩形 16"/>
          <p:cNvSpPr/>
          <p:nvPr/>
        </p:nvSpPr>
        <p:spPr>
          <a:xfrm>
            <a:off x="2450024" y="4412738"/>
            <a:ext cx="5519225" cy="128321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拓宽考察维度</a:t>
            </a:r>
            <a:endParaRPr lang="en-US" altLang="zh-CN" b="1" dirty="0"/>
          </a:p>
          <a:p>
            <a:pPr marL="285750" indent="-285750" algn="just">
              <a:buFont typeface="Wingdings" panose="05000000000000000000" pitchFamily="2" charset="2"/>
              <a:buChar char="u"/>
            </a:pPr>
            <a:r>
              <a:rPr lang="en-US" altLang="zh-CN" dirty="0"/>
              <a:t>AI </a:t>
            </a:r>
            <a:r>
              <a:rPr lang="zh-CN" altLang="en-US" dirty="0"/>
              <a:t>技术：语音识别、文本分析、</a:t>
            </a:r>
            <a:r>
              <a:rPr lang="en-US" altLang="zh-CN" dirty="0"/>
              <a:t>NLP</a:t>
            </a:r>
            <a:r>
              <a:rPr lang="zh-CN" altLang="en-US" dirty="0"/>
              <a:t>、情绪捕捉</a:t>
            </a:r>
            <a:endParaRPr lang="en-US" altLang="zh-CN" dirty="0"/>
          </a:p>
          <a:p>
            <a:pPr marL="285750" indent="-285750" algn="just">
              <a:buFont typeface="Wingdings" panose="05000000000000000000" pitchFamily="2" charset="2"/>
              <a:buChar char="u"/>
            </a:pPr>
            <a:r>
              <a:rPr lang="zh-CN" altLang="en-US" dirty="0"/>
              <a:t>多维度分析候选人 → 更全面的特质画像</a:t>
            </a:r>
            <a:endParaRPr lang="en-US" altLang="zh-CN" dirty="0"/>
          </a:p>
          <a:p>
            <a:pPr marL="285750" indent="-285750" algn="just">
              <a:buFont typeface="Wingdings" panose="05000000000000000000" pitchFamily="2" charset="2"/>
              <a:buChar char="u"/>
            </a:pPr>
            <a:r>
              <a:rPr lang="en-US" altLang="zh-CN" dirty="0"/>
              <a:t>AI </a:t>
            </a:r>
            <a:r>
              <a:rPr lang="zh-CN" altLang="en-US" dirty="0"/>
              <a:t>面试评分 → 降低或消除人为偏见</a:t>
            </a:r>
            <a:endParaRPr lang="zh-CN" altLang="en-US" dirty="0"/>
          </a:p>
        </p:txBody>
      </p:sp>
      <p:cxnSp>
        <p:nvCxnSpPr>
          <p:cNvPr id="19" name="连接符: 肘形 18"/>
          <p:cNvCxnSpPr>
            <a:stCxn id="13" idx="3"/>
            <a:endCxn id="15" idx="1"/>
          </p:cNvCxnSpPr>
          <p:nvPr/>
        </p:nvCxnSpPr>
        <p:spPr>
          <a:xfrm flipV="1">
            <a:off x="1698492" y="2197100"/>
            <a:ext cx="751533" cy="140480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连接符: 肘形 19"/>
          <p:cNvCxnSpPr>
            <a:stCxn id="13" idx="3"/>
            <a:endCxn id="17" idx="1"/>
          </p:cNvCxnSpPr>
          <p:nvPr/>
        </p:nvCxnSpPr>
        <p:spPr>
          <a:xfrm>
            <a:off x="1698492" y="3601909"/>
            <a:ext cx="751532" cy="145243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p:cNvCxnSpPr>
            <a:stCxn id="13" idx="3"/>
            <a:endCxn id="16" idx="1"/>
          </p:cNvCxnSpPr>
          <p:nvPr/>
        </p:nvCxnSpPr>
        <p:spPr>
          <a:xfrm>
            <a:off x="1698492" y="3601909"/>
            <a:ext cx="751532" cy="46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9" name="文本框 28"/>
          <p:cNvSpPr txBox="1"/>
          <p:nvPr/>
        </p:nvSpPr>
        <p:spPr>
          <a:xfrm>
            <a:off x="8394700" y="2197099"/>
            <a:ext cx="3486150" cy="1754326"/>
          </a:xfrm>
          <a:prstGeom prst="rect">
            <a:avLst/>
          </a:prstGeom>
          <a:noFill/>
        </p:spPr>
        <p:txBody>
          <a:bodyPr wrap="square" rtlCol="0">
            <a:spAutoFit/>
          </a:bodyPr>
          <a:lstStyle/>
          <a:p>
            <a:pPr algn="just"/>
            <a:r>
              <a:rPr lang="zh-CN" altLang="en-US" b="1" dirty="0"/>
              <a:t>人工智能的引入为招聘注入了“智能增强”：既打通渠道，又提升筛选效率，还能多维考察候选人。它既是信息工具，也是决策助手，帮助 </a:t>
            </a:r>
            <a:r>
              <a:rPr lang="en-US" altLang="zh-CN" b="1" dirty="0"/>
              <a:t>HR </a:t>
            </a:r>
            <a:r>
              <a:rPr lang="zh-CN" altLang="en-US" b="1" dirty="0"/>
              <a:t>管理者摆脱“效率悖论”。</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484943" y="794656"/>
            <a:ext cx="11044314"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二、招聘与人才选拔的智能化</a:t>
            </a:r>
            <a:endParaRPr lang="zh-CN" altLang="zh-CN" dirty="0">
              <a:latin typeface="Arial" panose="020B0604020202020204" pitchFamily="34" charset="0"/>
            </a:endParaRPr>
          </a:p>
        </p:txBody>
      </p:sp>
      <p:sp>
        <p:nvSpPr>
          <p:cNvPr id="12" name="文本框 11"/>
          <p:cNvSpPr txBox="1"/>
          <p:nvPr/>
        </p:nvSpPr>
        <p:spPr>
          <a:xfrm>
            <a:off x="696911" y="1592110"/>
            <a:ext cx="6211889" cy="1884106"/>
          </a:xfrm>
          <a:prstGeom prst="rect">
            <a:avLst/>
          </a:prstGeom>
          <a:noFill/>
          <a:ln>
            <a:solidFill>
              <a:schemeClr val="accent1"/>
            </a:solidFill>
            <a:prstDash val="dash"/>
          </a:ln>
        </p:spPr>
        <p:txBody>
          <a:bodyPr wrap="square" rtlCol="0">
            <a:spAutoFit/>
          </a:bodyPr>
          <a:lstStyle/>
          <a:p>
            <a:pPr marL="342900" indent="-342900" algn="just">
              <a:lnSpc>
                <a:spcPct val="150000"/>
              </a:lnSpc>
              <a:buFont typeface="Wingdings" panose="05000000000000000000" pitchFamily="2" charset="2"/>
              <a:buChar char="Ø"/>
            </a:pPr>
            <a:r>
              <a:rPr lang="zh-CN" altLang="en-US" sz="2000" b="1" dirty="0"/>
              <a:t>实践案例</a:t>
            </a:r>
            <a:endParaRPr lang="en-US" altLang="zh-CN" sz="2000" b="1" dirty="0"/>
          </a:p>
          <a:p>
            <a:pPr marL="800100" lvl="1" indent="-342900" algn="just">
              <a:lnSpc>
                <a:spcPct val="150000"/>
              </a:lnSpc>
              <a:buFont typeface="Wingdings" panose="05000000000000000000" pitchFamily="2" charset="2"/>
              <a:buChar char="u"/>
            </a:pPr>
            <a:r>
              <a:rPr lang="en-US" altLang="zh-CN" sz="2000" dirty="0"/>
              <a:t>2017</a:t>
            </a:r>
            <a:r>
              <a:rPr lang="zh-CN" altLang="en-US" sz="2000" dirty="0"/>
              <a:t>年北美猎头 </a:t>
            </a:r>
            <a:r>
              <a:rPr lang="en-US" altLang="zh-CN" sz="2000" dirty="0"/>
              <a:t>SourceCon AI </a:t>
            </a:r>
            <a:r>
              <a:rPr lang="zh-CN" altLang="en-US" sz="2000" dirty="0"/>
              <a:t>招聘大赛</a:t>
            </a:r>
            <a:endParaRPr lang="en-US" altLang="zh-CN" sz="2000" dirty="0"/>
          </a:p>
          <a:p>
            <a:pPr marL="800100" lvl="1" indent="-342900" algn="just">
              <a:lnSpc>
                <a:spcPct val="150000"/>
              </a:lnSpc>
              <a:buFont typeface="Wingdings" panose="05000000000000000000" pitchFamily="2" charset="2"/>
              <a:buChar char="u"/>
            </a:pPr>
            <a:r>
              <a:rPr lang="zh-CN" altLang="en-US" sz="2000" dirty="0"/>
              <a:t>机器人 </a:t>
            </a:r>
            <a:r>
              <a:rPr lang="en-US" altLang="zh-CN" sz="2000" dirty="0"/>
              <a:t>Brilent </a:t>
            </a:r>
            <a:r>
              <a:rPr lang="zh-CN" altLang="en-US" sz="2000" dirty="0"/>
              <a:t>用 </a:t>
            </a:r>
            <a:r>
              <a:rPr lang="en-US" altLang="zh-CN" sz="2000" dirty="0"/>
              <a:t>3.2 </a:t>
            </a:r>
            <a:r>
              <a:rPr lang="zh-CN" altLang="en-US" sz="2000" dirty="0"/>
              <a:t>秒 筛选出合适简历</a:t>
            </a:r>
            <a:endParaRPr lang="en-US" altLang="zh-CN" sz="2000" dirty="0"/>
          </a:p>
          <a:p>
            <a:pPr marL="800100" lvl="1" indent="-342900" algn="just">
              <a:lnSpc>
                <a:spcPct val="150000"/>
              </a:lnSpc>
              <a:buFont typeface="Wingdings" panose="05000000000000000000" pitchFamily="2" charset="2"/>
              <a:buChar char="u"/>
            </a:pPr>
            <a:r>
              <a:rPr lang="zh-CN" altLang="en-US" sz="2000" dirty="0"/>
              <a:t>效率 </a:t>
            </a:r>
            <a:r>
              <a:rPr lang="en-US" altLang="zh-CN" sz="2000" dirty="0"/>
              <a:t>= </a:t>
            </a:r>
            <a:r>
              <a:rPr lang="zh-CN" altLang="en-US" sz="2000" dirty="0"/>
              <a:t>顶尖猎头团队的上万倍</a:t>
            </a:r>
            <a:endParaRPr lang="zh-CN" altLang="en-US" sz="2000" dirty="0"/>
          </a:p>
        </p:txBody>
      </p:sp>
      <p:sp>
        <p:nvSpPr>
          <p:cNvPr id="18" name="文本框 17"/>
          <p:cNvSpPr txBox="1"/>
          <p:nvPr/>
        </p:nvSpPr>
        <p:spPr>
          <a:xfrm>
            <a:off x="696910" y="3744760"/>
            <a:ext cx="6211889" cy="2345770"/>
          </a:xfrm>
          <a:prstGeom prst="rect">
            <a:avLst/>
          </a:prstGeom>
          <a:noFill/>
          <a:ln>
            <a:solidFill>
              <a:schemeClr val="accent1"/>
            </a:solidFill>
            <a:prstDash val="dash"/>
          </a:ln>
        </p:spPr>
        <p:txBody>
          <a:bodyPr wrap="square" rtlCol="0">
            <a:spAutoFit/>
          </a:bodyPr>
          <a:lstStyle/>
          <a:p>
            <a:pPr marL="342900" indent="-342900" algn="just">
              <a:lnSpc>
                <a:spcPct val="150000"/>
              </a:lnSpc>
              <a:buFont typeface="Wingdings" panose="05000000000000000000" pitchFamily="2" charset="2"/>
              <a:buChar char="Ø"/>
            </a:pPr>
            <a:r>
              <a:rPr lang="zh-CN" altLang="en-US" sz="2000" b="1" dirty="0"/>
              <a:t>现实启示</a:t>
            </a:r>
            <a:endParaRPr lang="en-US" altLang="zh-CN" sz="2000" b="1" dirty="0"/>
          </a:p>
          <a:p>
            <a:pPr marL="800100" lvl="1" indent="-342900" algn="just">
              <a:lnSpc>
                <a:spcPct val="150000"/>
              </a:lnSpc>
              <a:buFont typeface="Wingdings" panose="05000000000000000000" pitchFamily="2" charset="2"/>
              <a:buChar char="u"/>
            </a:pPr>
            <a:r>
              <a:rPr lang="zh-CN" altLang="en-US" sz="2000" dirty="0"/>
              <a:t>招聘效率显著提升，</a:t>
            </a:r>
            <a:r>
              <a:rPr lang="en-US" altLang="zh-CN" sz="2000" dirty="0"/>
              <a:t>HR </a:t>
            </a:r>
            <a:r>
              <a:rPr lang="zh-CN" altLang="en-US" sz="2000" dirty="0"/>
              <a:t>可专注于战略性任务</a:t>
            </a:r>
            <a:endParaRPr lang="en-US" altLang="zh-CN" sz="2000" dirty="0"/>
          </a:p>
          <a:p>
            <a:pPr marL="800100" lvl="1" indent="-342900" algn="just">
              <a:lnSpc>
                <a:spcPct val="150000"/>
              </a:lnSpc>
              <a:buFont typeface="Wingdings" panose="05000000000000000000" pitchFamily="2" charset="2"/>
              <a:buChar char="u"/>
            </a:pPr>
            <a:r>
              <a:rPr lang="zh-CN" altLang="en-US" sz="2000" dirty="0"/>
              <a:t>候选人匹配度提高，降低招聘风险</a:t>
            </a:r>
            <a:endParaRPr lang="en-US" altLang="zh-CN" sz="2000" dirty="0"/>
          </a:p>
          <a:p>
            <a:pPr marL="800100" lvl="1" indent="-342900" algn="just">
              <a:lnSpc>
                <a:spcPct val="150000"/>
              </a:lnSpc>
              <a:buFont typeface="Wingdings" panose="05000000000000000000" pitchFamily="2" charset="2"/>
              <a:buChar char="u"/>
            </a:pPr>
            <a:r>
              <a:rPr lang="zh-CN" altLang="en-US" sz="2000" dirty="0"/>
              <a:t>技术介入使招聘更科学，但也需警惕算法偏差与公平性问题</a:t>
            </a:r>
            <a:endParaRPr lang="zh-CN" altLang="en-US" sz="2000" dirty="0"/>
          </a:p>
        </p:txBody>
      </p:sp>
      <p:sp>
        <p:nvSpPr>
          <p:cNvPr id="2" name="文本框 1"/>
          <p:cNvSpPr txBox="1"/>
          <p:nvPr/>
        </p:nvSpPr>
        <p:spPr>
          <a:xfrm>
            <a:off x="7734300" y="3054350"/>
            <a:ext cx="4070350" cy="1477328"/>
          </a:xfrm>
          <a:prstGeom prst="rect">
            <a:avLst/>
          </a:prstGeom>
          <a:noFill/>
          <a:ln>
            <a:solidFill>
              <a:schemeClr val="accent1"/>
            </a:solidFill>
          </a:ln>
        </p:spPr>
        <p:txBody>
          <a:bodyPr wrap="square" rtlCol="0">
            <a:spAutoFit/>
          </a:bodyPr>
          <a:lstStyle/>
          <a:p>
            <a:r>
              <a:rPr lang="en-US" altLang="zh-CN" b="1" dirty="0"/>
              <a:t>AI </a:t>
            </a:r>
            <a:r>
              <a:rPr lang="zh-CN" altLang="en-US" b="1" dirty="0"/>
              <a:t>招聘的实际表现远超传统模式。案例表明，</a:t>
            </a:r>
            <a:r>
              <a:rPr lang="en-US" altLang="zh-CN" b="1" dirty="0"/>
              <a:t>AI </a:t>
            </a:r>
            <a:r>
              <a:rPr lang="zh-CN" altLang="en-US" b="1" dirty="0"/>
              <a:t>能帮助 </a:t>
            </a:r>
            <a:r>
              <a:rPr lang="en-US" altLang="zh-CN" b="1" dirty="0"/>
              <a:t>HR “</a:t>
            </a:r>
            <a:r>
              <a:rPr lang="zh-CN" altLang="en-US" b="1" dirty="0"/>
              <a:t>解放双手”，把精力从繁琐筛选转移到战略性管理。但同时，我们必须注意算法公平与候选人体验，以保证 </a:t>
            </a:r>
            <a:r>
              <a:rPr lang="en-US" altLang="zh-CN" b="1" dirty="0"/>
              <a:t>AI </a:t>
            </a:r>
            <a:r>
              <a:rPr lang="zh-CN" altLang="en-US" b="1" dirty="0"/>
              <a:t>招聘的可持续发展。</a:t>
            </a:r>
            <a:endParaRPr lang="zh-CN" altLang="en-US" b="1" dirty="0"/>
          </a:p>
        </p:txBody>
      </p:sp>
      <p:sp>
        <p:nvSpPr>
          <p:cNvPr id="3" name="右大括号 2"/>
          <p:cNvSpPr/>
          <p:nvPr/>
        </p:nvSpPr>
        <p:spPr>
          <a:xfrm>
            <a:off x="6997699" y="2369985"/>
            <a:ext cx="596900" cy="2749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 grpId="0" animBg="1"/>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794656"/>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三、员工培训与发展的个性化</a:t>
            </a:r>
            <a:endParaRPr lang="zh-CN" altLang="zh-CN" dirty="0">
              <a:latin typeface="Arial" panose="020B0604020202020204" pitchFamily="34" charset="0"/>
            </a:endParaRPr>
          </a:p>
        </p:txBody>
      </p:sp>
      <p:sp>
        <p:nvSpPr>
          <p:cNvPr id="5" name="矩形: 圆角 4"/>
          <p:cNvSpPr/>
          <p:nvPr/>
        </p:nvSpPr>
        <p:spPr>
          <a:xfrm>
            <a:off x="965653" y="2948144"/>
            <a:ext cx="1021898" cy="1675046"/>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传统培训体系的局限</a:t>
            </a:r>
            <a:endParaRPr lang="zh-CN" altLang="en-US" b="1" dirty="0"/>
          </a:p>
        </p:txBody>
      </p:sp>
      <p:sp>
        <p:nvSpPr>
          <p:cNvPr id="7" name="矩形 6"/>
          <p:cNvSpPr/>
          <p:nvPr/>
        </p:nvSpPr>
        <p:spPr>
          <a:xfrm>
            <a:off x="3511940" y="1543279"/>
            <a:ext cx="7079860" cy="216399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b="1" dirty="0"/>
              <a:t>培训内容与需求错配</a:t>
            </a:r>
            <a:endParaRPr lang="en-US" altLang="zh-CN" b="1" dirty="0"/>
          </a:p>
          <a:p>
            <a:pPr marL="285750" indent="-285750" algn="just">
              <a:lnSpc>
                <a:spcPct val="150000"/>
              </a:lnSpc>
              <a:buFont typeface="Wingdings" panose="05000000000000000000" pitchFamily="2" charset="2"/>
              <a:buChar char="u"/>
            </a:pPr>
            <a:r>
              <a:rPr lang="zh-CN" altLang="en-US" dirty="0"/>
              <a:t>缺乏专业师资 → 企业将培训外包给机构</a:t>
            </a:r>
            <a:endParaRPr lang="en-US" altLang="zh-CN" dirty="0"/>
          </a:p>
          <a:p>
            <a:pPr marL="285750" indent="-285750" algn="just">
              <a:lnSpc>
                <a:spcPct val="150000"/>
              </a:lnSpc>
              <a:buFont typeface="Wingdings" panose="05000000000000000000" pitchFamily="2" charset="2"/>
              <a:buChar char="u"/>
            </a:pPr>
            <a:r>
              <a:rPr lang="zh-CN" altLang="en-US" dirty="0"/>
              <a:t>外包培训“一刀切” → 忽视员工技能差异、学习偏好与职业目标</a:t>
            </a:r>
            <a:endParaRPr lang="en-US" altLang="zh-CN" dirty="0"/>
          </a:p>
          <a:p>
            <a:pPr marL="285750" indent="-285750" algn="just">
              <a:lnSpc>
                <a:spcPct val="150000"/>
              </a:lnSpc>
              <a:buFont typeface="Wingdings" panose="05000000000000000000" pitchFamily="2" charset="2"/>
              <a:buChar char="u"/>
            </a:pPr>
            <a:r>
              <a:rPr lang="zh-CN" altLang="en-US" dirty="0"/>
              <a:t>低技能员工：信息过载 → 放弃学习</a:t>
            </a:r>
            <a:endParaRPr lang="en-US" altLang="zh-CN" dirty="0"/>
          </a:p>
          <a:p>
            <a:pPr marL="285750" indent="-285750" algn="just">
              <a:lnSpc>
                <a:spcPct val="150000"/>
              </a:lnSpc>
              <a:buFont typeface="Wingdings" panose="05000000000000000000" pitchFamily="2" charset="2"/>
              <a:buChar char="u"/>
            </a:pPr>
            <a:r>
              <a:rPr lang="zh-CN" altLang="en-US" dirty="0"/>
              <a:t>高技能员工：重复冗余 → 产生倦怠</a:t>
            </a:r>
            <a:endParaRPr lang="zh-CN" altLang="en-US" dirty="0"/>
          </a:p>
        </p:txBody>
      </p:sp>
      <p:cxnSp>
        <p:nvCxnSpPr>
          <p:cNvPr id="9" name="连接符: 肘形 8"/>
          <p:cNvCxnSpPr>
            <a:stCxn id="5" idx="3"/>
            <a:endCxn id="7" idx="1"/>
          </p:cNvCxnSpPr>
          <p:nvPr/>
        </p:nvCxnSpPr>
        <p:spPr>
          <a:xfrm flipV="1">
            <a:off x="1987551" y="2625277"/>
            <a:ext cx="1524389" cy="116039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连接符: 肘形 9"/>
          <p:cNvCxnSpPr>
            <a:stCxn id="5" idx="3"/>
            <a:endCxn id="11" idx="1"/>
          </p:cNvCxnSpPr>
          <p:nvPr/>
        </p:nvCxnSpPr>
        <p:spPr>
          <a:xfrm>
            <a:off x="1987551" y="3785667"/>
            <a:ext cx="1524389" cy="99656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矩形 10"/>
          <p:cNvSpPr/>
          <p:nvPr/>
        </p:nvSpPr>
        <p:spPr>
          <a:xfrm>
            <a:off x="3511940" y="3944705"/>
            <a:ext cx="7079860" cy="167504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b="1" dirty="0"/>
              <a:t>培训效果评估滞后</a:t>
            </a:r>
            <a:endParaRPr lang="en-US" altLang="zh-CN" b="1" dirty="0"/>
          </a:p>
          <a:p>
            <a:pPr marL="285750" indent="-285750" algn="just">
              <a:lnSpc>
                <a:spcPct val="150000"/>
              </a:lnSpc>
              <a:buFont typeface="Wingdings" panose="05000000000000000000" pitchFamily="2" charset="2"/>
              <a:buChar char="u"/>
            </a:pPr>
            <a:r>
              <a:rPr lang="zh-CN" altLang="en-US" dirty="0"/>
              <a:t>依赖离散节点测试与满意度反馈</a:t>
            </a:r>
            <a:endParaRPr lang="en-US" altLang="zh-CN" dirty="0"/>
          </a:p>
          <a:p>
            <a:pPr marL="285750" indent="-285750" algn="just">
              <a:lnSpc>
                <a:spcPct val="150000"/>
              </a:lnSpc>
              <a:buFont typeface="Wingdings" panose="05000000000000000000" pitchFamily="2" charset="2"/>
              <a:buChar char="u"/>
            </a:pPr>
            <a:r>
              <a:rPr lang="zh-CN" altLang="en-US" dirty="0"/>
              <a:t>缺乏实时监测与量化关联 → 投入与绩效难挂钩</a:t>
            </a:r>
            <a:endParaRPr lang="en-US" altLang="zh-CN" dirty="0"/>
          </a:p>
          <a:p>
            <a:pPr marL="285750" indent="-285750" algn="just">
              <a:lnSpc>
                <a:spcPct val="150000"/>
              </a:lnSpc>
              <a:buFont typeface="Wingdings" panose="05000000000000000000" pitchFamily="2" charset="2"/>
              <a:buChar char="u"/>
            </a:pPr>
            <a:r>
              <a:rPr lang="zh-CN" altLang="en-US" dirty="0"/>
              <a:t>“培训即终点” → 形式化倾向，能力迭代缺失</a:t>
            </a:r>
            <a:endParaRPr lang="zh-CN" altLang="en-US" dirty="0"/>
          </a:p>
        </p:txBody>
      </p:sp>
      <p:sp>
        <p:nvSpPr>
          <p:cNvPr id="19" name="文本框 18"/>
          <p:cNvSpPr txBox="1"/>
          <p:nvPr/>
        </p:nvSpPr>
        <p:spPr>
          <a:xfrm>
            <a:off x="458864" y="5778789"/>
            <a:ext cx="11074400" cy="649950"/>
          </a:xfrm>
          <a:prstGeom prst="rect">
            <a:avLst/>
          </a:prstGeom>
          <a:noFill/>
        </p:spPr>
        <p:txBody>
          <a:bodyPr wrap="square" rtlCol="0">
            <a:spAutoFit/>
          </a:bodyPr>
          <a:lstStyle/>
          <a:p>
            <a:r>
              <a:rPr lang="zh-CN" altLang="en-US" b="1" dirty="0"/>
              <a:t>传统培训就像“批量生产”，内容标准化、规模化，却无法满足个体化需求。学员异质性被忽视，导致学习效率低下。同时，评估滞后、缺乏动态反馈，让培训变成“走过场”，而不是促进持续成长的机制。</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794656"/>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三、员工培训与发展的个性化</a:t>
            </a:r>
            <a:endParaRPr lang="zh-CN" altLang="zh-CN" dirty="0">
              <a:latin typeface="Arial" panose="020B0604020202020204" pitchFamily="34" charset="0"/>
            </a:endParaRPr>
          </a:p>
        </p:txBody>
      </p:sp>
      <p:sp>
        <p:nvSpPr>
          <p:cNvPr id="12" name="矩形: 圆角 11"/>
          <p:cNvSpPr/>
          <p:nvPr/>
        </p:nvSpPr>
        <p:spPr>
          <a:xfrm>
            <a:off x="3806141" y="1542056"/>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人工智能重塑培训模式</a:t>
            </a:r>
            <a:endParaRPr lang="zh-CN" altLang="en-US" b="1" dirty="0"/>
          </a:p>
        </p:txBody>
      </p:sp>
      <p:sp>
        <p:nvSpPr>
          <p:cNvPr id="13" name="矩形 12"/>
          <p:cNvSpPr/>
          <p:nvPr/>
        </p:nvSpPr>
        <p:spPr>
          <a:xfrm>
            <a:off x="432794" y="2605750"/>
            <a:ext cx="3302335" cy="3166400"/>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zh-CN" altLang="en-US" b="1" dirty="0"/>
              <a:t>核心逻辑</a:t>
            </a:r>
            <a:endParaRPr lang="en-US" altLang="zh-CN" b="1" dirty="0"/>
          </a:p>
          <a:p>
            <a:pPr marL="285750" indent="-285750" algn="just">
              <a:lnSpc>
                <a:spcPct val="150000"/>
              </a:lnSpc>
              <a:buFont typeface="Wingdings" panose="05000000000000000000" pitchFamily="2" charset="2"/>
              <a:buChar char="u"/>
            </a:pPr>
            <a:r>
              <a:rPr lang="zh-CN" altLang="en-US" dirty="0"/>
              <a:t>从“批量生产式” → “精准滴灌式”培训</a:t>
            </a:r>
            <a:endParaRPr lang="en-US" altLang="zh-CN" dirty="0"/>
          </a:p>
          <a:p>
            <a:pPr marL="285750" indent="-285750" algn="just">
              <a:lnSpc>
                <a:spcPct val="150000"/>
              </a:lnSpc>
              <a:buFont typeface="Wingdings" panose="05000000000000000000" pitchFamily="2" charset="2"/>
              <a:buChar char="u"/>
            </a:pPr>
            <a:endParaRPr lang="en-US" altLang="zh-CN" dirty="0"/>
          </a:p>
          <a:p>
            <a:pPr marL="285750" indent="-285750" algn="just">
              <a:lnSpc>
                <a:spcPct val="150000"/>
              </a:lnSpc>
              <a:buFont typeface="Wingdings" panose="05000000000000000000" pitchFamily="2" charset="2"/>
              <a:buChar char="u"/>
            </a:pPr>
            <a:r>
              <a:rPr lang="zh-CN" altLang="en-US" dirty="0"/>
              <a:t>从“静态滞后化” → “动态实时化”评估</a:t>
            </a:r>
            <a:endParaRPr lang="zh-CN" altLang="en-US" dirty="0"/>
          </a:p>
        </p:txBody>
      </p:sp>
      <p:sp>
        <p:nvSpPr>
          <p:cNvPr id="14" name="矩形 13"/>
          <p:cNvSpPr/>
          <p:nvPr/>
        </p:nvSpPr>
        <p:spPr>
          <a:xfrm>
            <a:off x="4496794" y="2605750"/>
            <a:ext cx="3302335" cy="3166400"/>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zh-CN" altLang="en-US" b="1" dirty="0"/>
              <a:t>数据驱动个性化路径</a:t>
            </a:r>
            <a:endParaRPr lang="en-US" altLang="zh-CN" b="1" dirty="0"/>
          </a:p>
          <a:p>
            <a:pPr marL="285750" indent="-285750" algn="just">
              <a:lnSpc>
                <a:spcPct val="150000"/>
              </a:lnSpc>
              <a:buFont typeface="Wingdings" panose="05000000000000000000" pitchFamily="2" charset="2"/>
              <a:buChar char="u"/>
            </a:pPr>
            <a:r>
              <a:rPr lang="zh-CN" altLang="en-US" dirty="0"/>
              <a:t>整合生产记录、能力测评、发展目标</a:t>
            </a:r>
            <a:endParaRPr lang="en-US" altLang="zh-CN" dirty="0"/>
          </a:p>
          <a:p>
            <a:pPr marL="285750" indent="-285750" algn="just">
              <a:lnSpc>
                <a:spcPct val="150000"/>
              </a:lnSpc>
              <a:buFont typeface="Wingdings" panose="05000000000000000000" pitchFamily="2" charset="2"/>
              <a:buChar char="u"/>
            </a:pPr>
            <a:r>
              <a:rPr lang="zh-CN" altLang="en-US" dirty="0"/>
              <a:t>动态识别技能缺口 → 生成个性化学习路径</a:t>
            </a:r>
            <a:endParaRPr lang="en-US" altLang="zh-CN" dirty="0"/>
          </a:p>
          <a:p>
            <a:pPr marL="285750" indent="-285750" algn="just">
              <a:lnSpc>
                <a:spcPct val="150000"/>
              </a:lnSpc>
              <a:buFont typeface="Wingdings" panose="05000000000000000000" pitchFamily="2" charset="2"/>
              <a:buChar char="u"/>
            </a:pPr>
            <a:r>
              <a:rPr lang="zh-CN" altLang="en-US" dirty="0"/>
              <a:t>例：跨部门转岗员工 → </a:t>
            </a:r>
            <a:r>
              <a:rPr lang="en-US" altLang="zh-CN" dirty="0"/>
              <a:t>AI </a:t>
            </a:r>
            <a:r>
              <a:rPr lang="zh-CN" altLang="en-US" dirty="0"/>
              <a:t>推荐定制化微课程</a:t>
            </a:r>
            <a:endParaRPr lang="zh-CN" altLang="en-US" dirty="0"/>
          </a:p>
        </p:txBody>
      </p:sp>
      <p:sp>
        <p:nvSpPr>
          <p:cNvPr id="15" name="矩形 14"/>
          <p:cNvSpPr/>
          <p:nvPr/>
        </p:nvSpPr>
        <p:spPr>
          <a:xfrm>
            <a:off x="8560794" y="2605750"/>
            <a:ext cx="3302335" cy="3166400"/>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技术赋能</a:t>
            </a:r>
            <a:endParaRPr lang="en-US" altLang="zh-CN" b="1" dirty="0"/>
          </a:p>
          <a:p>
            <a:pPr marL="285750" indent="-285750" algn="just">
              <a:buFont typeface="Wingdings" panose="05000000000000000000" pitchFamily="2" charset="2"/>
              <a:buChar char="u"/>
            </a:pPr>
            <a:r>
              <a:rPr lang="en-US" altLang="zh-CN" dirty="0"/>
              <a:t>AR/VR </a:t>
            </a:r>
            <a:r>
              <a:rPr lang="zh-CN" altLang="en-US" dirty="0"/>
              <a:t>技术：构建高仿真场景 → 零风险反复演练复杂流程</a:t>
            </a:r>
            <a:endParaRPr lang="en-US" altLang="zh-CN" dirty="0"/>
          </a:p>
          <a:p>
            <a:pPr marL="285750" indent="-285750" algn="just">
              <a:buFont typeface="Wingdings" panose="05000000000000000000" pitchFamily="2" charset="2"/>
              <a:buChar char="u"/>
            </a:pPr>
            <a:r>
              <a:rPr lang="en-US" altLang="zh-CN" dirty="0"/>
              <a:t>NLP + </a:t>
            </a:r>
            <a:r>
              <a:rPr lang="zh-CN" altLang="en-US" dirty="0"/>
              <a:t>强化学习 </a:t>
            </a:r>
            <a:r>
              <a:rPr lang="en-US" altLang="zh-CN" dirty="0"/>
              <a:t>AI </a:t>
            </a:r>
            <a:r>
              <a:rPr lang="zh-CN" altLang="en-US" dirty="0"/>
              <a:t>教练（如 </a:t>
            </a:r>
            <a:r>
              <a:rPr lang="en-US" altLang="zh-CN" dirty="0"/>
              <a:t>Pocket Confidant AI</a:t>
            </a:r>
            <a:r>
              <a:rPr lang="zh-CN" altLang="en-US" dirty="0"/>
              <a:t>、</a:t>
            </a:r>
            <a:r>
              <a:rPr lang="en-US" altLang="zh-CN" dirty="0"/>
              <a:t>Rocky AI</a:t>
            </a:r>
            <a:r>
              <a:rPr lang="zh-CN" altLang="en-US" dirty="0"/>
              <a:t>）</a:t>
            </a:r>
            <a:endParaRPr lang="en-US" altLang="zh-CN" dirty="0"/>
          </a:p>
          <a:p>
            <a:pPr marL="742950" lvl="1" indent="-285750" algn="just">
              <a:buFont typeface="Wingdings" panose="05000000000000000000" pitchFamily="2" charset="2"/>
              <a:buChar char="ü"/>
            </a:pPr>
            <a:r>
              <a:rPr lang="zh-CN" altLang="en-US" dirty="0"/>
              <a:t>实时分析语言表达、决策逻辑、情绪波动</a:t>
            </a:r>
            <a:endParaRPr lang="en-US" altLang="zh-CN" dirty="0"/>
          </a:p>
          <a:p>
            <a:pPr marL="742950" lvl="1" indent="-285750" algn="just">
              <a:buFont typeface="Wingdings" panose="05000000000000000000" pitchFamily="2" charset="2"/>
              <a:buChar char="ü"/>
            </a:pPr>
            <a:r>
              <a:rPr lang="zh-CN" altLang="en-US" dirty="0"/>
              <a:t>提供即时反馈，动态调整训练难度</a:t>
            </a:r>
            <a:endParaRPr lang="zh-CN" altLang="en-US" dirty="0"/>
          </a:p>
        </p:txBody>
      </p:sp>
      <p:cxnSp>
        <p:nvCxnSpPr>
          <p:cNvPr id="16" name="连接符: 肘形 15"/>
          <p:cNvCxnSpPr>
            <a:stCxn id="12" idx="2"/>
            <a:endCxn id="13" idx="0"/>
          </p:cNvCxnSpPr>
          <p:nvPr/>
        </p:nvCxnSpPr>
        <p:spPr>
          <a:xfrm rot="5400000">
            <a:off x="3844613" y="302400"/>
            <a:ext cx="542699" cy="406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p:cNvCxnSpPr>
            <a:stCxn id="12" idx="2"/>
            <a:endCxn id="15" idx="0"/>
          </p:cNvCxnSpPr>
          <p:nvPr/>
        </p:nvCxnSpPr>
        <p:spPr>
          <a:xfrm rot="16200000" flipH="1">
            <a:off x="7908613" y="302400"/>
            <a:ext cx="542699" cy="406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 idx="2"/>
            <a:endCxn id="14" idx="0"/>
          </p:cNvCxnSpPr>
          <p:nvPr/>
        </p:nvCxnSpPr>
        <p:spPr>
          <a:xfrm>
            <a:off x="6147962" y="2063051"/>
            <a:ext cx="0" cy="5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58864" y="5905789"/>
            <a:ext cx="11074400" cy="649950"/>
          </a:xfrm>
          <a:prstGeom prst="rect">
            <a:avLst/>
          </a:prstGeom>
          <a:noFill/>
        </p:spPr>
        <p:txBody>
          <a:bodyPr wrap="square" rtlCol="0">
            <a:spAutoFit/>
          </a:bodyPr>
          <a:lstStyle/>
          <a:p>
            <a:r>
              <a:rPr lang="zh-CN" altLang="en-US" b="1" dirty="0"/>
              <a:t>人工智能让培训从“集体灌输”走向“个性滴灌”。通过大数据与算法，企业能够为每位员工量身定制学习路径，并利用沉浸式技术与智能教练系统提升培训效果和交互体验。</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794656"/>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三、员工培训与发展的个性化</a:t>
            </a:r>
            <a:endParaRPr lang="zh-CN" altLang="zh-CN" dirty="0">
              <a:latin typeface="Arial" panose="020B0604020202020204" pitchFamily="34" charset="0"/>
            </a:endParaRPr>
          </a:p>
        </p:txBody>
      </p:sp>
      <p:sp>
        <p:nvSpPr>
          <p:cNvPr id="11" name="矩形: 圆角 10"/>
          <p:cNvSpPr/>
          <p:nvPr/>
        </p:nvSpPr>
        <p:spPr>
          <a:xfrm>
            <a:off x="696911" y="1902689"/>
            <a:ext cx="641104" cy="3654681"/>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动态评估与闭环优化</a:t>
            </a:r>
            <a:endParaRPr lang="zh-CN" altLang="en-US" b="1" dirty="0"/>
          </a:p>
        </p:txBody>
      </p:sp>
      <p:sp>
        <p:nvSpPr>
          <p:cNvPr id="19" name="矩形 18"/>
          <p:cNvSpPr/>
          <p:nvPr/>
        </p:nvSpPr>
        <p:spPr>
          <a:xfrm>
            <a:off x="2184790" y="1663929"/>
            <a:ext cx="2031610" cy="47752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多维度数据采集</a:t>
            </a:r>
            <a:endParaRPr lang="en-US" altLang="zh-CN" b="1" dirty="0"/>
          </a:p>
        </p:txBody>
      </p:sp>
      <p:sp>
        <p:nvSpPr>
          <p:cNvPr id="20" name="矩形 19"/>
          <p:cNvSpPr/>
          <p:nvPr/>
        </p:nvSpPr>
        <p:spPr>
          <a:xfrm>
            <a:off x="2184790" y="2717800"/>
            <a:ext cx="2031610" cy="47752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闭环系统构建</a:t>
            </a:r>
            <a:endParaRPr lang="en-US" altLang="zh-CN" b="1" dirty="0"/>
          </a:p>
        </p:txBody>
      </p:sp>
      <p:sp>
        <p:nvSpPr>
          <p:cNvPr id="21" name="矩形 20"/>
          <p:cNvSpPr/>
          <p:nvPr/>
        </p:nvSpPr>
        <p:spPr>
          <a:xfrm>
            <a:off x="2184790" y="4032021"/>
            <a:ext cx="2031610" cy="47752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价值实现</a:t>
            </a:r>
            <a:endParaRPr lang="en-US" altLang="zh-CN" b="1" dirty="0"/>
          </a:p>
        </p:txBody>
      </p:sp>
      <p:sp>
        <p:nvSpPr>
          <p:cNvPr id="22" name="矩形 21"/>
          <p:cNvSpPr/>
          <p:nvPr/>
        </p:nvSpPr>
        <p:spPr>
          <a:xfrm>
            <a:off x="2184790" y="5485129"/>
            <a:ext cx="2031610" cy="47752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综合作用</a:t>
            </a:r>
            <a:endParaRPr lang="en-US" altLang="zh-CN" b="1" dirty="0"/>
          </a:p>
        </p:txBody>
      </p:sp>
      <p:sp>
        <p:nvSpPr>
          <p:cNvPr id="23" name="矩形 22"/>
          <p:cNvSpPr/>
          <p:nvPr/>
        </p:nvSpPr>
        <p:spPr>
          <a:xfrm>
            <a:off x="4775590" y="1571985"/>
            <a:ext cx="4050910" cy="66140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dirty="0"/>
              <a:t>学习强度、操作反应速度、错误模式</a:t>
            </a:r>
            <a:endParaRPr lang="zh-CN" altLang="en-US" dirty="0"/>
          </a:p>
        </p:txBody>
      </p:sp>
      <p:sp>
        <p:nvSpPr>
          <p:cNvPr id="2" name="椭圆 1"/>
          <p:cNvSpPr/>
          <p:nvPr/>
        </p:nvSpPr>
        <p:spPr>
          <a:xfrm>
            <a:off x="10249846" y="1758073"/>
            <a:ext cx="723900" cy="609600"/>
          </a:xfrm>
          <a:prstGeom prst="ellipse">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学习</a:t>
            </a:r>
            <a:endParaRPr lang="zh-CN" altLang="en-US" dirty="0"/>
          </a:p>
        </p:txBody>
      </p:sp>
      <p:sp>
        <p:nvSpPr>
          <p:cNvPr id="24" name="椭圆 23"/>
          <p:cNvSpPr/>
          <p:nvPr/>
        </p:nvSpPr>
        <p:spPr>
          <a:xfrm>
            <a:off x="9087796" y="2673819"/>
            <a:ext cx="723900" cy="609600"/>
          </a:xfrm>
          <a:prstGeom prst="ellipse">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评估</a:t>
            </a:r>
            <a:endParaRPr lang="zh-CN" altLang="en-US" dirty="0"/>
          </a:p>
        </p:txBody>
      </p:sp>
      <p:sp>
        <p:nvSpPr>
          <p:cNvPr id="25" name="椭圆 24"/>
          <p:cNvSpPr/>
          <p:nvPr/>
        </p:nvSpPr>
        <p:spPr>
          <a:xfrm>
            <a:off x="11316646" y="2673819"/>
            <a:ext cx="723900" cy="609600"/>
          </a:xfrm>
          <a:prstGeom prst="ellipse">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优化</a:t>
            </a:r>
            <a:endParaRPr lang="zh-CN" altLang="en-US" dirty="0"/>
          </a:p>
        </p:txBody>
      </p:sp>
      <p:sp>
        <p:nvSpPr>
          <p:cNvPr id="29" name="矩形 28"/>
          <p:cNvSpPr/>
          <p:nvPr/>
        </p:nvSpPr>
        <p:spPr>
          <a:xfrm>
            <a:off x="4769240" y="2622012"/>
            <a:ext cx="4050910" cy="66140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dirty="0"/>
              <a:t>培训绩效动态实时化 → 伴随式跟踪</a:t>
            </a:r>
            <a:endParaRPr lang="zh-CN" altLang="en-US" dirty="0"/>
          </a:p>
        </p:txBody>
      </p:sp>
      <p:sp>
        <p:nvSpPr>
          <p:cNvPr id="30" name="矩形 29"/>
          <p:cNvSpPr/>
          <p:nvPr/>
        </p:nvSpPr>
        <p:spPr>
          <a:xfrm>
            <a:off x="4775590" y="3472982"/>
            <a:ext cx="4050910" cy="159254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dirty="0"/>
              <a:t>解决“学用分离”问题 → 学以致用</a:t>
            </a:r>
            <a:endParaRPr lang="en-US" altLang="zh-CN" dirty="0"/>
          </a:p>
          <a:p>
            <a:pPr algn="just">
              <a:lnSpc>
                <a:spcPct val="150000"/>
              </a:lnSpc>
            </a:pPr>
            <a:r>
              <a:rPr lang="zh-CN" altLang="en-US" dirty="0"/>
              <a:t>消除“评估滞后”困境 → 实时校正</a:t>
            </a:r>
            <a:endParaRPr lang="en-US" altLang="zh-CN" dirty="0"/>
          </a:p>
          <a:p>
            <a:pPr algn="just">
              <a:lnSpc>
                <a:spcPct val="150000"/>
              </a:lnSpc>
            </a:pPr>
            <a:r>
              <a:rPr lang="zh-CN" altLang="en-US" dirty="0"/>
              <a:t>建立持续改进机制 → 培训成为能力迭代的起点</a:t>
            </a:r>
            <a:endParaRPr lang="zh-CN" altLang="en-US" dirty="0"/>
          </a:p>
        </p:txBody>
      </p:sp>
      <p:sp>
        <p:nvSpPr>
          <p:cNvPr id="31" name="矩形 30"/>
          <p:cNvSpPr/>
          <p:nvPr/>
        </p:nvSpPr>
        <p:spPr>
          <a:xfrm>
            <a:off x="4775590" y="5277592"/>
            <a:ext cx="4050910" cy="898248"/>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dirty="0"/>
              <a:t>个性化、互动化、持续化</a:t>
            </a:r>
            <a:endParaRPr lang="en-US" altLang="zh-CN" dirty="0"/>
          </a:p>
          <a:p>
            <a:pPr algn="just">
              <a:lnSpc>
                <a:spcPct val="150000"/>
              </a:lnSpc>
            </a:pPr>
            <a:r>
              <a:rPr lang="zh-CN" altLang="en-US" dirty="0"/>
              <a:t>从人力成本消耗 → 人力资本增值</a:t>
            </a:r>
            <a:endParaRPr lang="zh-CN" altLang="en-US" dirty="0"/>
          </a:p>
        </p:txBody>
      </p:sp>
      <p:cxnSp>
        <p:nvCxnSpPr>
          <p:cNvPr id="33" name="连接符: 肘形 32"/>
          <p:cNvCxnSpPr>
            <a:stCxn id="11" idx="3"/>
            <a:endCxn id="19" idx="1"/>
          </p:cNvCxnSpPr>
          <p:nvPr/>
        </p:nvCxnSpPr>
        <p:spPr>
          <a:xfrm flipV="1">
            <a:off x="1338015" y="1902690"/>
            <a:ext cx="846775" cy="18273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p:cNvCxnSpPr>
            <a:stCxn id="11" idx="3"/>
            <a:endCxn id="20" idx="1"/>
          </p:cNvCxnSpPr>
          <p:nvPr/>
        </p:nvCxnSpPr>
        <p:spPr>
          <a:xfrm flipV="1">
            <a:off x="1338015" y="2956561"/>
            <a:ext cx="846775" cy="7734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p:cNvCxnSpPr>
            <a:stCxn id="11" idx="3"/>
            <a:endCxn id="21" idx="1"/>
          </p:cNvCxnSpPr>
          <p:nvPr/>
        </p:nvCxnSpPr>
        <p:spPr>
          <a:xfrm>
            <a:off x="1338015" y="3730030"/>
            <a:ext cx="846775" cy="5407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p:cNvCxnSpPr>
            <a:stCxn id="11" idx="3"/>
            <a:endCxn id="22" idx="1"/>
          </p:cNvCxnSpPr>
          <p:nvPr/>
        </p:nvCxnSpPr>
        <p:spPr>
          <a:xfrm>
            <a:off x="1338015" y="3730030"/>
            <a:ext cx="846775" cy="1993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9" idx="3"/>
            <a:endCxn id="23" idx="1"/>
          </p:cNvCxnSpPr>
          <p:nvPr/>
        </p:nvCxnSpPr>
        <p:spPr>
          <a:xfrm flipV="1">
            <a:off x="4216400" y="1902689"/>
            <a:ext cx="55919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20" idx="3"/>
            <a:endCxn id="29" idx="1"/>
          </p:cNvCxnSpPr>
          <p:nvPr/>
        </p:nvCxnSpPr>
        <p:spPr>
          <a:xfrm flipV="1">
            <a:off x="4216400" y="2952716"/>
            <a:ext cx="552840" cy="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1" idx="3"/>
            <a:endCxn id="30" idx="1"/>
          </p:cNvCxnSpPr>
          <p:nvPr/>
        </p:nvCxnSpPr>
        <p:spPr>
          <a:xfrm flipV="1">
            <a:off x="4216400" y="4269255"/>
            <a:ext cx="559190" cy="1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2" idx="3"/>
            <a:endCxn id="31" idx="1"/>
          </p:cNvCxnSpPr>
          <p:nvPr/>
        </p:nvCxnSpPr>
        <p:spPr>
          <a:xfrm>
            <a:off x="4216400" y="5723890"/>
            <a:ext cx="559190" cy="2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9083670" y="3894365"/>
            <a:ext cx="2956875" cy="2031325"/>
          </a:xfrm>
          <a:prstGeom prst="rect">
            <a:avLst/>
          </a:prstGeom>
          <a:noFill/>
        </p:spPr>
        <p:txBody>
          <a:bodyPr wrap="square" rtlCol="0">
            <a:spAutoFit/>
          </a:bodyPr>
          <a:lstStyle/>
          <a:p>
            <a:r>
              <a:rPr lang="en-US" altLang="zh-CN" b="1" dirty="0"/>
              <a:t>AI </a:t>
            </a:r>
            <a:r>
              <a:rPr lang="zh-CN" altLang="en-US" b="1" dirty="0"/>
              <a:t>培训不再以“结业”为终点，而是形成持续循环：学 → 评估 → 优化 → 再学。通过动态监测与实时反馈，员工能及时修正不足，实现能力不断进化，培训真正成为人力资本增值的源泉。</a:t>
            </a:r>
            <a:endParaRPr lang="zh-CN" altLang="en-US" b="1" dirty="0"/>
          </a:p>
        </p:txBody>
      </p:sp>
      <p:cxnSp>
        <p:nvCxnSpPr>
          <p:cNvPr id="50" name="直接箭头连接符 49"/>
          <p:cNvCxnSpPr>
            <a:stCxn id="2" idx="2"/>
            <a:endCxn id="24" idx="0"/>
          </p:cNvCxnSpPr>
          <p:nvPr/>
        </p:nvCxnSpPr>
        <p:spPr>
          <a:xfrm flipH="1">
            <a:off x="9449746" y="2062873"/>
            <a:ext cx="800100" cy="610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24" idx="6"/>
            <a:endCxn id="25" idx="2"/>
          </p:cNvCxnSpPr>
          <p:nvPr/>
        </p:nvCxnSpPr>
        <p:spPr>
          <a:xfrm>
            <a:off x="9811696" y="2978619"/>
            <a:ext cx="1504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25" idx="0"/>
            <a:endCxn id="2" idx="6"/>
          </p:cNvCxnSpPr>
          <p:nvPr/>
        </p:nvCxnSpPr>
        <p:spPr>
          <a:xfrm flipH="1" flipV="1">
            <a:off x="10973746" y="2062873"/>
            <a:ext cx="704850" cy="610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 grpId="0" animBg="1"/>
      <p:bldP spid="24" grpId="0" animBg="1"/>
      <p:bldP spid="25" grpId="0" animBg="1"/>
      <p:bldP spid="29" grpId="0" animBg="1"/>
      <p:bldP spid="30" grpId="0" animBg="1"/>
      <p:bldP spid="31" grpId="0" animBg="1"/>
      <p:bldP spid="4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794656"/>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四、绩效评估与激励的制度化</a:t>
            </a:r>
            <a:endParaRPr lang="zh-CN" altLang="zh-CN" dirty="0">
              <a:latin typeface="Arial" panose="020B0604020202020204" pitchFamily="34" charset="0"/>
            </a:endParaRPr>
          </a:p>
        </p:txBody>
      </p:sp>
      <p:sp>
        <p:nvSpPr>
          <p:cNvPr id="28" name="矩形: 圆角 27"/>
          <p:cNvSpPr/>
          <p:nvPr/>
        </p:nvSpPr>
        <p:spPr>
          <a:xfrm>
            <a:off x="952952" y="2579844"/>
            <a:ext cx="1035357" cy="1675046"/>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传统绩效评估与激励的局限</a:t>
            </a:r>
            <a:endParaRPr lang="zh-CN" altLang="en-US" b="1" dirty="0"/>
          </a:p>
        </p:txBody>
      </p:sp>
      <p:sp>
        <p:nvSpPr>
          <p:cNvPr id="32" name="矩形 31"/>
          <p:cNvSpPr/>
          <p:nvPr/>
        </p:nvSpPr>
        <p:spPr>
          <a:xfrm>
            <a:off x="3499240" y="1536700"/>
            <a:ext cx="7327510" cy="1802274"/>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Wingdings" panose="05000000000000000000" pitchFamily="2" charset="2"/>
              <a:buChar char="Ø"/>
            </a:pPr>
            <a:r>
              <a:rPr lang="zh-CN" altLang="en-US" b="1" dirty="0"/>
              <a:t>评价主体主观性强</a:t>
            </a:r>
            <a:endParaRPr lang="en-US" altLang="zh-CN" b="1" dirty="0"/>
          </a:p>
          <a:p>
            <a:pPr marL="742950" lvl="1" indent="-285750" algn="just">
              <a:buFont typeface="Wingdings" panose="05000000000000000000" pitchFamily="2" charset="2"/>
              <a:buChar char="u"/>
            </a:pPr>
            <a:r>
              <a:rPr lang="zh-CN" altLang="en-US" b="1" dirty="0"/>
              <a:t>上级、同事、客户评价易受偏见影响</a:t>
            </a:r>
            <a:endParaRPr lang="en-US" altLang="zh-CN" b="1" dirty="0"/>
          </a:p>
          <a:p>
            <a:pPr marL="742950" lvl="1" indent="-285750" algn="just">
              <a:buFont typeface="Wingdings" panose="05000000000000000000" pitchFamily="2" charset="2"/>
              <a:buChar char="u"/>
            </a:pPr>
            <a:r>
              <a:rPr lang="zh-CN" altLang="en-US" b="1" dirty="0"/>
              <a:t>典型问题：</a:t>
            </a:r>
            <a:endParaRPr lang="en-US" altLang="zh-CN" b="1" dirty="0"/>
          </a:p>
          <a:p>
            <a:pPr marL="1200150" lvl="2" indent="-285750" algn="just">
              <a:buFont typeface="Wingdings" panose="05000000000000000000" pitchFamily="2" charset="2"/>
              <a:buChar char="ü"/>
            </a:pPr>
            <a:r>
              <a:rPr lang="zh-CN" altLang="en-US" b="1" dirty="0"/>
              <a:t>人情分 → 领导抬高评分</a:t>
            </a:r>
            <a:endParaRPr lang="en-US" altLang="zh-CN" b="1" dirty="0"/>
          </a:p>
          <a:p>
            <a:pPr marL="1200150" lvl="2" indent="-285750" algn="just">
              <a:buFont typeface="Wingdings" panose="05000000000000000000" pitchFamily="2" charset="2"/>
              <a:buChar char="ü"/>
            </a:pPr>
            <a:r>
              <a:rPr lang="zh-CN" altLang="en-US" b="1" dirty="0"/>
              <a:t>竞争心理 → 同事压低评分</a:t>
            </a:r>
            <a:endParaRPr lang="en-US" altLang="zh-CN" b="1" dirty="0"/>
          </a:p>
          <a:p>
            <a:pPr marL="285750" indent="-285750" algn="just">
              <a:buFont typeface="Wingdings" panose="05000000000000000000" pitchFamily="2" charset="2"/>
              <a:buChar char="Ø"/>
            </a:pPr>
            <a:r>
              <a:rPr lang="zh-CN" altLang="en-US" b="1" dirty="0"/>
              <a:t>结果：评价缺乏可信度，引发公平性质疑</a:t>
            </a:r>
            <a:endParaRPr lang="zh-CN" altLang="en-US" dirty="0"/>
          </a:p>
        </p:txBody>
      </p:sp>
      <p:cxnSp>
        <p:nvCxnSpPr>
          <p:cNvPr id="34" name="连接符: 肘形 33"/>
          <p:cNvCxnSpPr>
            <a:stCxn id="28" idx="3"/>
            <a:endCxn id="32" idx="1"/>
          </p:cNvCxnSpPr>
          <p:nvPr/>
        </p:nvCxnSpPr>
        <p:spPr>
          <a:xfrm flipV="1">
            <a:off x="1988309" y="2437837"/>
            <a:ext cx="1510931" cy="97953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连接符: 肘形 35"/>
          <p:cNvCxnSpPr>
            <a:stCxn id="28" idx="3"/>
            <a:endCxn id="38" idx="1"/>
          </p:cNvCxnSpPr>
          <p:nvPr/>
        </p:nvCxnSpPr>
        <p:spPr>
          <a:xfrm>
            <a:off x="1988309" y="3417367"/>
            <a:ext cx="1510931" cy="99656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8" name="矩形 37"/>
          <p:cNvSpPr/>
          <p:nvPr/>
        </p:nvSpPr>
        <p:spPr>
          <a:xfrm>
            <a:off x="3499240" y="3576405"/>
            <a:ext cx="7327510" cy="167504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lnSpc>
                <a:spcPct val="150000"/>
              </a:lnSpc>
              <a:buFont typeface="Wingdings" panose="05000000000000000000" pitchFamily="2" charset="2"/>
              <a:buChar char="Ø"/>
            </a:pPr>
            <a:r>
              <a:rPr lang="zh-CN" altLang="en-US" b="1" dirty="0"/>
              <a:t>数据维度单一且静态</a:t>
            </a:r>
            <a:endParaRPr lang="en-US" altLang="zh-CN" b="1" dirty="0"/>
          </a:p>
          <a:p>
            <a:pPr marL="742950" lvl="1" indent="-285750" algn="just">
              <a:lnSpc>
                <a:spcPct val="150000"/>
              </a:lnSpc>
              <a:buFont typeface="Wingdings" panose="05000000000000000000" pitchFamily="2" charset="2"/>
              <a:buChar char="u"/>
            </a:pPr>
            <a:r>
              <a:rPr lang="zh-CN" altLang="en-US" b="1" dirty="0"/>
              <a:t>基于周期性目标（如季度销售额）与结构化数据（如考勤记录）</a:t>
            </a:r>
            <a:endParaRPr lang="en-US" altLang="zh-CN" b="1" dirty="0"/>
          </a:p>
          <a:p>
            <a:pPr marL="742950" lvl="1" indent="-285750" algn="just">
              <a:lnSpc>
                <a:spcPct val="150000"/>
              </a:lnSpc>
              <a:buFont typeface="Wingdings" panose="05000000000000000000" pitchFamily="2" charset="2"/>
              <a:buChar char="u"/>
            </a:pPr>
            <a:r>
              <a:rPr lang="zh-CN" altLang="en-US" b="1" dirty="0"/>
              <a:t>无法实时捕捉员工日常协作、创新行为、隐性贡献</a:t>
            </a:r>
            <a:endParaRPr lang="en-US" altLang="zh-CN" b="1" dirty="0"/>
          </a:p>
          <a:p>
            <a:pPr marL="742950" lvl="1" indent="-285750" algn="just">
              <a:lnSpc>
                <a:spcPct val="150000"/>
              </a:lnSpc>
              <a:buFont typeface="Wingdings" panose="05000000000000000000" pitchFamily="2" charset="2"/>
              <a:buChar char="u"/>
            </a:pPr>
            <a:r>
              <a:rPr lang="zh-CN" altLang="en-US" b="1" dirty="0"/>
              <a:t>导致评价滞后、薪酬分配失真</a:t>
            </a:r>
            <a:endParaRPr lang="zh-CN" altLang="en-US" dirty="0"/>
          </a:p>
        </p:txBody>
      </p:sp>
      <p:sp>
        <p:nvSpPr>
          <p:cNvPr id="40" name="文本框 39"/>
          <p:cNvSpPr txBox="1"/>
          <p:nvPr/>
        </p:nvSpPr>
        <p:spPr>
          <a:xfrm>
            <a:off x="478366" y="5581939"/>
            <a:ext cx="11074400" cy="649950"/>
          </a:xfrm>
          <a:prstGeom prst="rect">
            <a:avLst/>
          </a:prstGeom>
          <a:noFill/>
        </p:spPr>
        <p:txBody>
          <a:bodyPr wrap="square" rtlCol="0">
            <a:spAutoFit/>
          </a:bodyPr>
          <a:lstStyle/>
          <a:p>
            <a:r>
              <a:rPr lang="zh-CN" altLang="en-US" b="1" dirty="0"/>
              <a:t>传统绩效评估过于依赖人工与单一指标，容易陷入“主观偏见 </a:t>
            </a:r>
            <a:r>
              <a:rPr lang="en-US" altLang="zh-CN" b="1" dirty="0"/>
              <a:t>+ </a:t>
            </a:r>
            <a:r>
              <a:rPr lang="zh-CN" altLang="en-US" b="1" dirty="0"/>
              <a:t>数据不足”的双重困境。其结果不仅影响员工积极性，还会损害企业的公平氛围。</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794656"/>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四、绩效评估与激励的制度化</a:t>
            </a:r>
            <a:endParaRPr lang="zh-CN" altLang="zh-CN" dirty="0">
              <a:latin typeface="Arial" panose="020B0604020202020204" pitchFamily="34" charset="0"/>
            </a:endParaRPr>
          </a:p>
        </p:txBody>
      </p:sp>
      <p:sp>
        <p:nvSpPr>
          <p:cNvPr id="10" name="矩形: 圆角 9"/>
          <p:cNvSpPr/>
          <p:nvPr/>
        </p:nvSpPr>
        <p:spPr>
          <a:xfrm>
            <a:off x="3806141" y="1542056"/>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人工智能赋能绩效评估</a:t>
            </a:r>
            <a:endParaRPr lang="zh-CN" altLang="en-US" b="1" dirty="0"/>
          </a:p>
        </p:txBody>
      </p:sp>
      <p:sp>
        <p:nvSpPr>
          <p:cNvPr id="11" name="矩形 10"/>
          <p:cNvSpPr/>
          <p:nvPr/>
        </p:nvSpPr>
        <p:spPr>
          <a:xfrm>
            <a:off x="432794" y="2605750"/>
            <a:ext cx="3302335" cy="2334550"/>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客观评价</a:t>
            </a:r>
            <a:endParaRPr lang="en-US" altLang="zh-CN" b="1" dirty="0"/>
          </a:p>
          <a:p>
            <a:pPr marL="285750" indent="-285750" algn="just">
              <a:buFont typeface="Wingdings" panose="05000000000000000000" pitchFamily="2" charset="2"/>
              <a:buChar char="u"/>
            </a:pPr>
            <a:r>
              <a:rPr lang="zh-CN" altLang="en-US" b="1" dirty="0"/>
              <a:t>融合多源数据：</a:t>
            </a:r>
            <a:r>
              <a:rPr lang="zh-CN" altLang="en-US" dirty="0"/>
              <a:t>工作日志、沟通记录、客户反馈、传感器信息</a:t>
            </a:r>
            <a:endParaRPr lang="en-US" altLang="zh-CN" dirty="0"/>
          </a:p>
          <a:p>
            <a:pPr marL="285750" indent="-285750" algn="just">
              <a:buFont typeface="Wingdings" panose="05000000000000000000" pitchFamily="2" charset="2"/>
              <a:buChar char="u"/>
            </a:pPr>
            <a:r>
              <a:rPr lang="zh-CN" altLang="en-US" b="1" dirty="0"/>
              <a:t>技术支撑：</a:t>
            </a:r>
            <a:r>
              <a:rPr lang="zh-CN" altLang="en-US" dirty="0"/>
              <a:t>自然语言处理、机器学习、计算机视觉</a:t>
            </a:r>
            <a:endParaRPr lang="en-US" altLang="zh-CN" dirty="0"/>
          </a:p>
          <a:p>
            <a:pPr marL="285750" indent="-285750" algn="just">
              <a:buFont typeface="Wingdings" panose="05000000000000000000" pitchFamily="2" charset="2"/>
              <a:buChar char="u"/>
            </a:pPr>
            <a:r>
              <a:rPr lang="zh-CN" altLang="en-US" b="1" dirty="0"/>
              <a:t>例：</a:t>
            </a:r>
            <a:r>
              <a:rPr lang="en-US" altLang="zh-CN" dirty="0"/>
              <a:t>AI </a:t>
            </a:r>
            <a:r>
              <a:rPr lang="zh-CN" altLang="en-US" dirty="0"/>
              <a:t>分析邮件与会议记录 → 识别跨部门主动贡献</a:t>
            </a:r>
            <a:endParaRPr lang="zh-CN" altLang="en-US" dirty="0"/>
          </a:p>
        </p:txBody>
      </p:sp>
      <p:sp>
        <p:nvSpPr>
          <p:cNvPr id="12" name="矩形 11"/>
          <p:cNvSpPr/>
          <p:nvPr/>
        </p:nvSpPr>
        <p:spPr>
          <a:xfrm>
            <a:off x="4496794" y="2605750"/>
            <a:ext cx="3302335" cy="2334550"/>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实时动态反馈</a:t>
            </a:r>
            <a:endParaRPr lang="en-US" altLang="zh-CN" b="1" dirty="0"/>
          </a:p>
          <a:p>
            <a:pPr algn="just"/>
            <a:endParaRPr lang="en-US" altLang="zh-CN" b="1" dirty="0"/>
          </a:p>
          <a:p>
            <a:pPr marL="285750" indent="-285750" algn="just">
              <a:buFont typeface="Wingdings" panose="05000000000000000000" pitchFamily="2" charset="2"/>
              <a:buChar char="u"/>
            </a:pPr>
            <a:r>
              <a:rPr lang="zh-CN" altLang="en-US" dirty="0"/>
              <a:t>每周自动生成改进建议</a:t>
            </a:r>
            <a:endParaRPr lang="en-US" altLang="zh-CN" dirty="0"/>
          </a:p>
          <a:p>
            <a:pPr marL="285750" indent="-285750" algn="just">
              <a:buFont typeface="Wingdings" panose="05000000000000000000" pitchFamily="2" charset="2"/>
              <a:buChar char="u"/>
            </a:pPr>
            <a:endParaRPr lang="en-US" altLang="zh-CN" dirty="0"/>
          </a:p>
          <a:p>
            <a:pPr marL="285750" indent="-285750" algn="just">
              <a:buFont typeface="Wingdings" panose="05000000000000000000" pitchFamily="2" charset="2"/>
              <a:buChar char="u"/>
            </a:pPr>
            <a:r>
              <a:rPr lang="zh-CN" altLang="en-US" dirty="0"/>
              <a:t>打破传统“长周期”评估限制</a:t>
            </a:r>
            <a:endParaRPr lang="zh-CN" altLang="en-US" dirty="0"/>
          </a:p>
        </p:txBody>
      </p:sp>
      <p:sp>
        <p:nvSpPr>
          <p:cNvPr id="13" name="矩形 12"/>
          <p:cNvSpPr/>
          <p:nvPr/>
        </p:nvSpPr>
        <p:spPr>
          <a:xfrm>
            <a:off x="8560794" y="2605750"/>
            <a:ext cx="3302335" cy="2334550"/>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zh-CN" altLang="en-US" b="1" dirty="0"/>
              <a:t>偏见减少</a:t>
            </a:r>
            <a:endParaRPr lang="en-US" altLang="zh-CN" b="1" dirty="0"/>
          </a:p>
          <a:p>
            <a:pPr algn="just"/>
            <a:endParaRPr lang="en-US" altLang="zh-CN" b="1" dirty="0"/>
          </a:p>
          <a:p>
            <a:pPr marL="285750" indent="-285750" algn="just">
              <a:buFont typeface="Wingdings" panose="05000000000000000000" pitchFamily="2" charset="2"/>
              <a:buChar char="u"/>
            </a:pPr>
            <a:r>
              <a:rPr lang="zh-CN" altLang="en-US" dirty="0"/>
              <a:t>数据驱动结果更客观 → 避免人情分与竞争分</a:t>
            </a:r>
            <a:endParaRPr lang="en-US" altLang="zh-CN" dirty="0"/>
          </a:p>
          <a:p>
            <a:pPr marL="285750" indent="-285750" algn="just">
              <a:buFont typeface="Wingdings" panose="05000000000000000000" pitchFamily="2" charset="2"/>
              <a:buChar char="u"/>
            </a:pPr>
            <a:endParaRPr lang="en-US" altLang="zh-CN" dirty="0"/>
          </a:p>
          <a:p>
            <a:pPr marL="285750" indent="-285750" algn="just">
              <a:buFont typeface="Wingdings" panose="05000000000000000000" pitchFamily="2" charset="2"/>
              <a:buChar char="u"/>
            </a:pPr>
            <a:r>
              <a:rPr lang="zh-CN" altLang="en-US" dirty="0"/>
              <a:t>提升评估透明度与可信度</a:t>
            </a:r>
            <a:endParaRPr lang="zh-CN" altLang="en-US" dirty="0"/>
          </a:p>
        </p:txBody>
      </p:sp>
      <p:cxnSp>
        <p:nvCxnSpPr>
          <p:cNvPr id="14" name="连接符: 肘形 13"/>
          <p:cNvCxnSpPr>
            <a:stCxn id="10" idx="2"/>
            <a:endCxn id="11" idx="0"/>
          </p:cNvCxnSpPr>
          <p:nvPr/>
        </p:nvCxnSpPr>
        <p:spPr>
          <a:xfrm rot="5400000">
            <a:off x="3844613" y="302400"/>
            <a:ext cx="542699" cy="406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p:cNvCxnSpPr>
            <a:stCxn id="10" idx="2"/>
            <a:endCxn id="13" idx="0"/>
          </p:cNvCxnSpPr>
          <p:nvPr/>
        </p:nvCxnSpPr>
        <p:spPr>
          <a:xfrm rot="16200000" flipH="1">
            <a:off x="7908613" y="302400"/>
            <a:ext cx="542699" cy="406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0" idx="2"/>
            <a:endCxn id="12" idx="0"/>
          </p:cNvCxnSpPr>
          <p:nvPr/>
        </p:nvCxnSpPr>
        <p:spPr>
          <a:xfrm>
            <a:off x="6147962" y="2063051"/>
            <a:ext cx="0" cy="5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10116" y="5315944"/>
            <a:ext cx="11074400" cy="649950"/>
          </a:xfrm>
          <a:prstGeom prst="rect">
            <a:avLst/>
          </a:prstGeom>
          <a:noFill/>
        </p:spPr>
        <p:txBody>
          <a:bodyPr wrap="square" rtlCol="0">
            <a:spAutoFit/>
          </a:bodyPr>
          <a:lstStyle/>
          <a:p>
            <a:r>
              <a:rPr lang="zh-CN" altLang="en-US" b="1" dirty="0"/>
              <a:t>人工智能让绩效评估从“人治”走向“数治”。它依托算法客观分析员工的实际贡献，并能提供动态反馈，从而提升评估的公正性与科学性。</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3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6" name="Rectangle 3"/>
          <p:cNvSpPr>
            <a:spLocks noChangeArrowheads="1"/>
          </p:cNvSpPr>
          <p:nvPr/>
        </p:nvSpPr>
        <p:spPr bwMode="auto">
          <a:xfrm>
            <a:off x="658736" y="794656"/>
            <a:ext cx="10874528" cy="61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200000"/>
              </a:lnSpc>
              <a:spcBef>
                <a:spcPct val="0"/>
              </a:spcBef>
              <a:spcAft>
                <a:spcPct val="0"/>
              </a:spcAft>
            </a:pPr>
            <a:r>
              <a:rPr lang="zh-CN" altLang="en-US" sz="2000" b="1" dirty="0">
                <a:latin typeface="Arial" panose="020B0604020202020204" pitchFamily="34" charset="0"/>
              </a:rPr>
              <a:t>四、绩效评估与激励的制度化</a:t>
            </a:r>
            <a:endParaRPr lang="zh-CN" altLang="zh-CN" dirty="0">
              <a:latin typeface="Arial" panose="020B0604020202020204" pitchFamily="34" charset="0"/>
            </a:endParaRPr>
          </a:p>
        </p:txBody>
      </p:sp>
      <p:sp>
        <p:nvSpPr>
          <p:cNvPr id="17" name="矩形: 圆角 16"/>
          <p:cNvSpPr/>
          <p:nvPr/>
        </p:nvSpPr>
        <p:spPr>
          <a:xfrm>
            <a:off x="696911" y="1902689"/>
            <a:ext cx="641104" cy="3654681"/>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人工智能优化薪酬激励</a:t>
            </a:r>
            <a:endParaRPr lang="zh-CN" altLang="en-US" b="1" dirty="0"/>
          </a:p>
        </p:txBody>
      </p:sp>
      <p:sp>
        <p:nvSpPr>
          <p:cNvPr id="18" name="矩形 17"/>
          <p:cNvSpPr/>
          <p:nvPr/>
        </p:nvSpPr>
        <p:spPr>
          <a:xfrm>
            <a:off x="2184790" y="1663929"/>
            <a:ext cx="2031610" cy="47752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制度化薪酬模型</a:t>
            </a:r>
            <a:endParaRPr lang="en-US" altLang="zh-CN" b="1" dirty="0"/>
          </a:p>
        </p:txBody>
      </p:sp>
      <p:sp>
        <p:nvSpPr>
          <p:cNvPr id="19" name="矩形 18"/>
          <p:cNvSpPr/>
          <p:nvPr/>
        </p:nvSpPr>
        <p:spPr>
          <a:xfrm>
            <a:off x="2184790" y="3491270"/>
            <a:ext cx="2031610" cy="47752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自动生成薪酬方案</a:t>
            </a:r>
            <a:endParaRPr lang="en-US" altLang="zh-CN" b="1" dirty="0"/>
          </a:p>
        </p:txBody>
      </p:sp>
      <p:sp>
        <p:nvSpPr>
          <p:cNvPr id="21" name="矩形 20"/>
          <p:cNvSpPr/>
          <p:nvPr/>
        </p:nvSpPr>
        <p:spPr>
          <a:xfrm>
            <a:off x="2184790" y="5186679"/>
            <a:ext cx="2031610" cy="47752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价值提升</a:t>
            </a:r>
            <a:endParaRPr lang="en-US" altLang="zh-CN" b="1" dirty="0"/>
          </a:p>
        </p:txBody>
      </p:sp>
      <p:sp>
        <p:nvSpPr>
          <p:cNvPr id="22" name="矩形 21"/>
          <p:cNvSpPr/>
          <p:nvPr/>
        </p:nvSpPr>
        <p:spPr>
          <a:xfrm>
            <a:off x="4845440" y="1070579"/>
            <a:ext cx="4247760" cy="165943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lnSpc>
                <a:spcPct val="150000"/>
              </a:lnSpc>
              <a:buFont typeface="Wingdings" panose="05000000000000000000" pitchFamily="2" charset="2"/>
              <a:buChar char="u"/>
            </a:pPr>
            <a:r>
              <a:rPr lang="zh-CN" altLang="en-US" b="1" dirty="0"/>
              <a:t>关联：</a:t>
            </a:r>
            <a:r>
              <a:rPr lang="zh-CN" altLang="en-US" dirty="0"/>
              <a:t>市场薪酬数据库 </a:t>
            </a:r>
            <a:r>
              <a:rPr lang="en-US" altLang="zh-CN" dirty="0"/>
              <a:t>+ </a:t>
            </a:r>
            <a:r>
              <a:rPr lang="zh-CN" altLang="en-US" dirty="0"/>
              <a:t>企业历史绩效数据库</a:t>
            </a:r>
            <a:endParaRPr lang="en-US" altLang="zh-CN" dirty="0"/>
          </a:p>
          <a:p>
            <a:pPr marL="285750" indent="-285750" algn="just">
              <a:lnSpc>
                <a:spcPct val="150000"/>
              </a:lnSpc>
              <a:buFont typeface="Wingdings" panose="05000000000000000000" pitchFamily="2" charset="2"/>
              <a:buChar char="u"/>
            </a:pPr>
            <a:r>
              <a:rPr lang="zh-CN" altLang="en-US" b="1" dirty="0"/>
              <a:t>技术：</a:t>
            </a:r>
            <a:r>
              <a:rPr lang="zh-CN" altLang="en-US" dirty="0"/>
              <a:t>符号主义专家系统 → 提供可解释性规则</a:t>
            </a:r>
            <a:endParaRPr lang="zh-CN" altLang="en-US" dirty="0"/>
          </a:p>
        </p:txBody>
      </p:sp>
      <p:sp>
        <p:nvSpPr>
          <p:cNvPr id="23" name="矩形 22"/>
          <p:cNvSpPr/>
          <p:nvPr/>
        </p:nvSpPr>
        <p:spPr>
          <a:xfrm>
            <a:off x="4845440" y="3245035"/>
            <a:ext cx="4247760" cy="965498"/>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lnSpc>
                <a:spcPct val="150000"/>
              </a:lnSpc>
              <a:buFont typeface="Wingdings" panose="05000000000000000000" pitchFamily="2" charset="2"/>
              <a:buChar char="u"/>
            </a:pPr>
            <a:r>
              <a:rPr lang="zh-CN" altLang="en-US" dirty="0"/>
              <a:t>模拟不同职级、不同地区的薪酬区间</a:t>
            </a:r>
            <a:endParaRPr lang="en-US" altLang="zh-CN" dirty="0"/>
          </a:p>
          <a:p>
            <a:pPr marL="285750" indent="-285750" algn="just">
              <a:lnSpc>
                <a:spcPct val="150000"/>
              </a:lnSpc>
              <a:buFont typeface="Wingdings" panose="05000000000000000000" pitchFamily="2" charset="2"/>
              <a:buChar char="u"/>
            </a:pPr>
            <a:r>
              <a:rPr lang="zh-CN" altLang="en-US" dirty="0"/>
              <a:t>兼顾 </a:t>
            </a:r>
            <a:r>
              <a:rPr lang="zh-CN" altLang="en-US" b="1" dirty="0"/>
              <a:t>内部公平 </a:t>
            </a:r>
            <a:r>
              <a:rPr lang="zh-CN" altLang="en-US" dirty="0"/>
              <a:t>与 </a:t>
            </a:r>
            <a:r>
              <a:rPr lang="zh-CN" altLang="en-US" b="1" dirty="0"/>
              <a:t>外部竞争力</a:t>
            </a:r>
            <a:endParaRPr lang="zh-CN" altLang="en-US" b="1" dirty="0"/>
          </a:p>
        </p:txBody>
      </p:sp>
      <p:sp>
        <p:nvSpPr>
          <p:cNvPr id="25" name="矩形 24"/>
          <p:cNvSpPr/>
          <p:nvPr/>
        </p:nvSpPr>
        <p:spPr>
          <a:xfrm>
            <a:off x="4845440" y="4556612"/>
            <a:ext cx="4247760" cy="173765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lnSpc>
                <a:spcPct val="150000"/>
              </a:lnSpc>
              <a:buFont typeface="Wingdings" panose="05000000000000000000" pitchFamily="2" charset="2"/>
              <a:buChar char="u"/>
            </a:pPr>
            <a:r>
              <a:rPr lang="zh-CN" altLang="en-US" dirty="0"/>
              <a:t>消除薪酬随意性与不透明</a:t>
            </a:r>
            <a:endParaRPr lang="en-US" altLang="zh-CN" dirty="0"/>
          </a:p>
          <a:p>
            <a:pPr marL="285750" indent="-285750" algn="just">
              <a:lnSpc>
                <a:spcPct val="150000"/>
              </a:lnSpc>
              <a:buFont typeface="Wingdings" panose="05000000000000000000" pitchFamily="2" charset="2"/>
              <a:buChar char="u"/>
            </a:pPr>
            <a:r>
              <a:rPr lang="zh-CN" altLang="en-US" dirty="0"/>
              <a:t>提升员工信任与激励效果</a:t>
            </a:r>
            <a:endParaRPr lang="en-US" altLang="zh-CN" dirty="0"/>
          </a:p>
          <a:p>
            <a:pPr marL="285750" indent="-285750" algn="just">
              <a:lnSpc>
                <a:spcPct val="150000"/>
              </a:lnSpc>
              <a:buFont typeface="Wingdings" panose="05000000000000000000" pitchFamily="2" charset="2"/>
              <a:buChar char="u"/>
            </a:pPr>
            <a:r>
              <a:rPr lang="zh-CN" altLang="en-US" dirty="0"/>
              <a:t>让绩效与薪酬真正挂钩 → 形成制度化、数据化的人力资源管理模式</a:t>
            </a:r>
            <a:endParaRPr lang="zh-CN" altLang="en-US" dirty="0"/>
          </a:p>
        </p:txBody>
      </p:sp>
      <p:cxnSp>
        <p:nvCxnSpPr>
          <p:cNvPr id="26" name="连接符: 肘形 25"/>
          <p:cNvCxnSpPr>
            <a:stCxn id="17" idx="3"/>
            <a:endCxn id="18" idx="1"/>
          </p:cNvCxnSpPr>
          <p:nvPr/>
        </p:nvCxnSpPr>
        <p:spPr>
          <a:xfrm flipV="1">
            <a:off x="1338015" y="1902690"/>
            <a:ext cx="846775" cy="18273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p:cNvCxnSpPr>
            <a:stCxn id="17" idx="3"/>
            <a:endCxn id="21" idx="1"/>
          </p:cNvCxnSpPr>
          <p:nvPr/>
        </p:nvCxnSpPr>
        <p:spPr>
          <a:xfrm>
            <a:off x="1338015" y="3730030"/>
            <a:ext cx="846775" cy="16954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8" idx="3"/>
            <a:endCxn id="22" idx="1"/>
          </p:cNvCxnSpPr>
          <p:nvPr/>
        </p:nvCxnSpPr>
        <p:spPr>
          <a:xfrm flipV="1">
            <a:off x="4216400" y="1900299"/>
            <a:ext cx="629040" cy="2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9" idx="3"/>
            <a:endCxn id="23" idx="1"/>
          </p:cNvCxnSpPr>
          <p:nvPr/>
        </p:nvCxnSpPr>
        <p:spPr>
          <a:xfrm flipV="1">
            <a:off x="4216400" y="3727784"/>
            <a:ext cx="629040" cy="2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1" idx="3"/>
            <a:endCxn id="25" idx="1"/>
          </p:cNvCxnSpPr>
          <p:nvPr/>
        </p:nvCxnSpPr>
        <p:spPr>
          <a:xfrm flipV="1">
            <a:off x="4216400" y="5425439"/>
            <a:ext cx="6290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17" idx="3"/>
            <a:endCxn id="19" idx="1"/>
          </p:cNvCxnSpPr>
          <p:nvPr/>
        </p:nvCxnSpPr>
        <p:spPr>
          <a:xfrm>
            <a:off x="1338015" y="3730030"/>
            <a:ext cx="8467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9474200" y="2357665"/>
            <a:ext cx="2432995" cy="2308324"/>
          </a:xfrm>
          <a:prstGeom prst="rect">
            <a:avLst/>
          </a:prstGeom>
          <a:noFill/>
        </p:spPr>
        <p:txBody>
          <a:bodyPr wrap="square" rtlCol="0">
            <a:spAutoFit/>
          </a:bodyPr>
          <a:lstStyle/>
          <a:p>
            <a:pPr algn="just"/>
            <a:r>
              <a:rPr lang="zh-CN" altLang="en-US" b="1" dirty="0"/>
              <a:t>人工智能不只是帮助企业“评估员工”，还可以“设计激励”。通过数据和专家系统结合，企业能够形成科学、透明、制度化的薪酬体系，既保证公平，又提升竞争力。</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23" grpId="0" animBg="1"/>
      <p:bldP spid="25" grpId="0" animBg="1"/>
      <p:bldP spid="4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人工智能对企业人力资源管理的影响</a:t>
            </a:r>
            <a:endParaRPr lang="zh-CN" altLang="en-US" dirty="0">
              <a:solidFill>
                <a:schemeClr val="accent1"/>
              </a:solidFill>
            </a:endParaRPr>
          </a:p>
          <a:p>
            <a:endParaRPr lang="zh-CN" altLang="en-US" dirty="0">
              <a:solidFill>
                <a:schemeClr val="accent1"/>
              </a:solidFill>
            </a:endParaRPr>
          </a:p>
        </p:txBody>
      </p:sp>
      <p:sp>
        <p:nvSpPr>
          <p:cNvPr id="20" name="文本框 19"/>
          <p:cNvSpPr txBox="1"/>
          <p:nvPr/>
        </p:nvSpPr>
        <p:spPr>
          <a:xfrm>
            <a:off x="2336800" y="1159781"/>
            <a:ext cx="6838950" cy="461665"/>
          </a:xfrm>
          <a:prstGeom prst="rect">
            <a:avLst/>
          </a:prstGeom>
          <a:noFill/>
        </p:spPr>
        <p:txBody>
          <a:bodyPr wrap="square" rtlCol="0">
            <a:spAutoFit/>
          </a:bodyPr>
          <a:lstStyle/>
          <a:p>
            <a:pPr algn="ctr"/>
            <a:r>
              <a:rPr lang="zh-CN" altLang="en-US" sz="2400" b="1" dirty="0"/>
              <a:t>人工智能对人力资源管理的影响</a:t>
            </a:r>
            <a:endParaRPr lang="zh-CN" altLang="en-US" sz="2400" b="1" dirty="0"/>
          </a:p>
        </p:txBody>
      </p:sp>
      <p:graphicFrame>
        <p:nvGraphicFramePr>
          <p:cNvPr id="2" name="表格 1"/>
          <p:cNvGraphicFramePr>
            <a:graphicFrameLocks noGrp="1"/>
          </p:cNvGraphicFramePr>
          <p:nvPr/>
        </p:nvGraphicFramePr>
        <p:xfrm>
          <a:off x="696911" y="1755140"/>
          <a:ext cx="10515600" cy="3873500"/>
        </p:xfrm>
        <a:graphic>
          <a:graphicData uri="http://schemas.openxmlformats.org/drawingml/2006/table">
            <a:tbl>
              <a:tblPr>
                <a:tableStyleId>{BC89EF96-8CEA-46FF-86C4-4CE0E7609802}</a:tableStyleId>
              </a:tblPr>
              <a:tblGrid>
                <a:gridCol w="2446339"/>
                <a:gridCol w="3733800"/>
                <a:gridCol w="4335461"/>
              </a:tblGrid>
              <a:tr h="0">
                <a:tc>
                  <a:txBody>
                    <a:bodyPr/>
                    <a:lstStyle/>
                    <a:p>
                      <a:pPr algn="just">
                        <a:lnSpc>
                          <a:spcPct val="200000"/>
                        </a:lnSpc>
                      </a:pPr>
                      <a:r>
                        <a:rPr lang="zh-CN" altLang="en-US" b="1" dirty="0"/>
                        <a:t>核心模块</a:t>
                      </a:r>
                      <a:endParaRPr lang="zh-CN" altLang="en-US" b="1" dirty="0"/>
                    </a:p>
                  </a:txBody>
                  <a:tcPr anchor="ctr"/>
                </a:tc>
                <a:tc>
                  <a:txBody>
                    <a:bodyPr/>
                    <a:lstStyle/>
                    <a:p>
                      <a:pPr algn="just">
                        <a:lnSpc>
                          <a:spcPct val="200000"/>
                        </a:lnSpc>
                      </a:pPr>
                      <a:r>
                        <a:rPr lang="zh-CN" altLang="en-US" b="1" dirty="0"/>
                        <a:t>传统局限性</a:t>
                      </a:r>
                      <a:endParaRPr lang="zh-CN" altLang="en-US" b="1" dirty="0"/>
                    </a:p>
                  </a:txBody>
                  <a:tcPr anchor="ctr"/>
                </a:tc>
                <a:tc>
                  <a:txBody>
                    <a:bodyPr/>
                    <a:lstStyle/>
                    <a:p>
                      <a:pPr algn="just">
                        <a:lnSpc>
                          <a:spcPct val="200000"/>
                        </a:lnSpc>
                      </a:pPr>
                      <a:r>
                        <a:rPr lang="en-US" b="1" dirty="0"/>
                        <a:t>AIHRM </a:t>
                      </a:r>
                      <a:r>
                        <a:rPr lang="zh-CN" altLang="en-US" b="1" dirty="0"/>
                        <a:t>实践</a:t>
                      </a:r>
                      <a:endParaRPr lang="zh-CN" altLang="en-US" b="1" dirty="0"/>
                    </a:p>
                  </a:txBody>
                  <a:tcPr anchor="ctr"/>
                </a:tc>
              </a:tr>
              <a:tr h="0">
                <a:tc>
                  <a:txBody>
                    <a:bodyPr/>
                    <a:lstStyle/>
                    <a:p>
                      <a:pPr algn="just">
                        <a:lnSpc>
                          <a:spcPct val="200000"/>
                        </a:lnSpc>
                      </a:pPr>
                      <a:r>
                        <a:rPr lang="zh-CN" altLang="en-US" b="1" dirty="0"/>
                        <a:t>招聘与人才选拔</a:t>
                      </a:r>
                      <a:endParaRPr lang="zh-CN" altLang="en-US" b="1" dirty="0"/>
                    </a:p>
                  </a:txBody>
                  <a:tcPr anchor="ctr"/>
                </a:tc>
                <a:tc>
                  <a:txBody>
                    <a:bodyPr/>
                    <a:lstStyle/>
                    <a:p>
                      <a:pPr algn="just">
                        <a:lnSpc>
                          <a:spcPct val="200000"/>
                        </a:lnSpc>
                      </a:pPr>
                      <a:r>
                        <a:rPr lang="zh-CN" altLang="en-US" dirty="0"/>
                        <a:t>招聘途径受限</a:t>
                      </a:r>
                      <a:endParaRPr lang="zh-CN" altLang="en-US" dirty="0"/>
                    </a:p>
                    <a:p>
                      <a:pPr algn="just">
                        <a:lnSpc>
                          <a:spcPct val="200000"/>
                        </a:lnSpc>
                      </a:pPr>
                      <a:r>
                        <a:rPr lang="zh-CN" altLang="en-US" dirty="0"/>
                        <a:t>人工筛选简历无效率</a:t>
                      </a:r>
                      <a:endParaRPr lang="zh-CN" altLang="en-US" dirty="0"/>
                    </a:p>
                    <a:p>
                      <a:pPr algn="just">
                        <a:lnSpc>
                          <a:spcPct val="200000"/>
                        </a:lnSpc>
                      </a:pPr>
                      <a:r>
                        <a:rPr lang="zh-CN" altLang="en-US" dirty="0"/>
                        <a:t>考察维度片面</a:t>
                      </a:r>
                      <a:endParaRPr lang="zh-CN" altLang="en-US" dirty="0"/>
                    </a:p>
                  </a:txBody>
                  <a:tcPr anchor="ctr"/>
                </a:tc>
                <a:tc>
                  <a:txBody>
                    <a:bodyPr/>
                    <a:lstStyle/>
                    <a:p>
                      <a:pPr algn="just">
                        <a:lnSpc>
                          <a:spcPct val="200000"/>
                        </a:lnSpc>
                      </a:pPr>
                      <a:r>
                        <a:rPr lang="zh-CN" altLang="en-US" dirty="0"/>
                        <a:t>招聘信息智能推送</a:t>
                      </a:r>
                      <a:endParaRPr lang="zh-CN" altLang="en-US" dirty="0"/>
                    </a:p>
                    <a:p>
                      <a:pPr algn="just">
                        <a:lnSpc>
                          <a:spcPct val="200000"/>
                        </a:lnSpc>
                      </a:pPr>
                      <a:r>
                        <a:rPr lang="zh-CN" altLang="en-US" dirty="0"/>
                        <a:t>简历筛选大模型</a:t>
                      </a:r>
                      <a:endParaRPr lang="zh-CN" altLang="en-US" dirty="0"/>
                    </a:p>
                    <a:p>
                      <a:pPr algn="just">
                        <a:lnSpc>
                          <a:spcPct val="200000"/>
                        </a:lnSpc>
                      </a:pPr>
                      <a:r>
                        <a:rPr lang="zh-CN" altLang="en-US" dirty="0"/>
                        <a:t>多源异构数据集成分析</a:t>
                      </a:r>
                      <a:endParaRPr lang="zh-CN" altLang="en-US" dirty="0"/>
                    </a:p>
                  </a:txBody>
                  <a:tcPr anchor="ctr"/>
                </a:tc>
              </a:tr>
              <a:tr h="0">
                <a:tc>
                  <a:txBody>
                    <a:bodyPr/>
                    <a:lstStyle/>
                    <a:p>
                      <a:pPr algn="just">
                        <a:lnSpc>
                          <a:spcPct val="200000"/>
                        </a:lnSpc>
                      </a:pPr>
                      <a:r>
                        <a:rPr lang="zh-CN" altLang="en-US" b="1" dirty="0"/>
                        <a:t>员工培训与发展</a:t>
                      </a:r>
                      <a:endParaRPr lang="zh-CN" altLang="en-US" b="1" dirty="0"/>
                    </a:p>
                  </a:txBody>
                  <a:tcPr anchor="ctr"/>
                </a:tc>
                <a:tc>
                  <a:txBody>
                    <a:bodyPr/>
                    <a:lstStyle/>
                    <a:p>
                      <a:pPr algn="just">
                        <a:lnSpc>
                          <a:spcPct val="200000"/>
                        </a:lnSpc>
                      </a:pPr>
                      <a:r>
                        <a:rPr lang="zh-CN" altLang="en-US" dirty="0"/>
                        <a:t>培训内容与培训需求错配</a:t>
                      </a:r>
                      <a:endParaRPr lang="zh-CN" altLang="en-US" dirty="0"/>
                    </a:p>
                    <a:p>
                      <a:pPr algn="just">
                        <a:lnSpc>
                          <a:spcPct val="200000"/>
                        </a:lnSpc>
                      </a:pPr>
                      <a:r>
                        <a:rPr lang="zh-CN" altLang="en-US" dirty="0"/>
                        <a:t>培训效果评估滞后</a:t>
                      </a:r>
                      <a:endParaRPr lang="zh-CN" altLang="en-US" dirty="0"/>
                    </a:p>
                  </a:txBody>
                  <a:tcPr anchor="ctr"/>
                </a:tc>
                <a:tc>
                  <a:txBody>
                    <a:bodyPr/>
                    <a:lstStyle/>
                    <a:p>
                      <a:pPr algn="just">
                        <a:lnSpc>
                          <a:spcPct val="200000"/>
                        </a:lnSpc>
                      </a:pPr>
                      <a:r>
                        <a:rPr lang="zh-CN" altLang="en-US"/>
                        <a:t>“精准滴灌”式培训与 </a:t>
                      </a:r>
                      <a:r>
                        <a:rPr lang="en-US" altLang="zh-CN"/>
                        <a:t>AI </a:t>
                      </a:r>
                      <a:r>
                        <a:rPr lang="zh-CN" altLang="en-US"/>
                        <a:t>教练陪伴式</a:t>
                      </a:r>
                      <a:endParaRPr lang="zh-CN" altLang="en-US"/>
                    </a:p>
                    <a:p>
                      <a:pPr algn="just">
                        <a:lnSpc>
                          <a:spcPct val="200000"/>
                        </a:lnSpc>
                      </a:pPr>
                      <a:r>
                        <a:rPr lang="zh-CN" altLang="en-US"/>
                        <a:t>“动态实时化”培训效果评估</a:t>
                      </a:r>
                      <a:endParaRPr lang="zh-CN" altLang="en-US"/>
                    </a:p>
                  </a:txBody>
                  <a:tcPr anchor="ctr"/>
                </a:tc>
              </a:tr>
              <a:tr h="0">
                <a:tc>
                  <a:txBody>
                    <a:bodyPr/>
                    <a:lstStyle/>
                    <a:p>
                      <a:pPr algn="just">
                        <a:lnSpc>
                          <a:spcPct val="200000"/>
                        </a:lnSpc>
                      </a:pPr>
                      <a:r>
                        <a:rPr lang="zh-CN" altLang="en-US" b="1" dirty="0"/>
                        <a:t>绩效评估与激励</a:t>
                      </a:r>
                      <a:endParaRPr lang="zh-CN" altLang="en-US" b="1" dirty="0"/>
                    </a:p>
                  </a:txBody>
                  <a:tcPr anchor="ctr"/>
                </a:tc>
                <a:tc>
                  <a:txBody>
                    <a:bodyPr/>
                    <a:lstStyle/>
                    <a:p>
                      <a:pPr algn="just">
                        <a:lnSpc>
                          <a:spcPct val="200000"/>
                        </a:lnSpc>
                      </a:pPr>
                      <a:r>
                        <a:rPr lang="zh-CN" altLang="en-US" dirty="0"/>
                        <a:t>主观性强与公平性弱</a:t>
                      </a:r>
                      <a:endParaRPr lang="zh-CN" altLang="en-US" dirty="0"/>
                    </a:p>
                    <a:p>
                      <a:pPr algn="just">
                        <a:lnSpc>
                          <a:spcPct val="200000"/>
                        </a:lnSpc>
                      </a:pPr>
                      <a:r>
                        <a:rPr lang="zh-CN" altLang="en-US" dirty="0"/>
                        <a:t>数据维度单一且静态</a:t>
                      </a:r>
                      <a:endParaRPr lang="zh-CN" altLang="en-US" dirty="0"/>
                    </a:p>
                  </a:txBody>
                  <a:tcPr anchor="ctr"/>
                </a:tc>
                <a:tc>
                  <a:txBody>
                    <a:bodyPr/>
                    <a:lstStyle/>
                    <a:p>
                      <a:pPr algn="just">
                        <a:lnSpc>
                          <a:spcPct val="200000"/>
                        </a:lnSpc>
                      </a:pPr>
                      <a:r>
                        <a:rPr lang="zh-CN" altLang="en-US" dirty="0"/>
                        <a:t>数据驱动的客观绩效评估</a:t>
                      </a:r>
                      <a:endParaRPr lang="zh-CN" altLang="en-US" dirty="0"/>
                    </a:p>
                    <a:p>
                      <a:pPr algn="just">
                        <a:lnSpc>
                          <a:spcPct val="200000"/>
                        </a:lnSpc>
                      </a:pPr>
                      <a:r>
                        <a:rPr lang="zh-CN" altLang="en-US" dirty="0"/>
                        <a:t>弹性制度化薪酬激励模型</a:t>
                      </a:r>
                      <a:endParaRPr lang="zh-CN" altLang="en-US" dirty="0"/>
                    </a:p>
                  </a:txBody>
                  <a:tcPr anchor="ctr"/>
                </a:tc>
              </a:tr>
            </a:tbl>
          </a:graphicData>
        </a:graphic>
      </p:graphicFrame>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人工智能在招聘与人才选拔中的应用主要体现在提高简历筛选效率、减少主观偏见和多维分析面试者特质。</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5"/>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圆角矩形 17"/>
          <p:cNvSpPr/>
          <p:nvPr>
            <p:custDataLst>
              <p:tags r:id="rId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7"/>
            </p:custDataLst>
          </p:nvPr>
        </p:nvGrpSpPr>
        <p:grpSpPr>
          <a:xfrm>
            <a:off x="0" y="0"/>
            <a:ext cx="12192000" cy="635000"/>
            <a:chOff x="0" y="0"/>
            <a:chExt cx="12192000" cy="635000"/>
          </a:xfrm>
        </p:grpSpPr>
        <p:sp>
          <p:nvSpPr>
            <p:cNvPr id="4" name="TitleBackground"/>
            <p:cNvSpPr/>
            <p:nvPr>
              <p:custDataLst>
                <p:tags r:id="rId8"/>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9"/>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035050" y="1828800"/>
            <a:ext cx="9753600" cy="2143125"/>
          </a:xfrm>
          <a:prstGeom prst="rect">
            <a:avLst/>
          </a:prstGeom>
          <a:noFill/>
        </p:spPr>
        <p:txBody>
          <a:bodyPr vert="horz" wrap="square" rtlCol="0" anchor="ctr" anchorCtr="0">
            <a:noAutofit/>
          </a:bodyPr>
          <a:lstStyle/>
          <a:p>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AI </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辅助决策是否会削弱管理者的直觉与创造力？</a:t>
            </a:r>
            <a:endPar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企业是否会过度依赖 </a:t>
            </a:r>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，从而在算法失效时面临巨大风险？</a:t>
            </a:r>
            <a:endPar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圆角 8"/>
          <p:cNvSpPr/>
          <p:nvPr>
            <p:custDataLst>
              <p:tags r:id="rId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组合 13"/>
          <p:cNvGrpSpPr/>
          <p:nvPr>
            <p:custDataLst>
              <p:tags r:id="rId3"/>
            </p:custDataLst>
          </p:nvPr>
        </p:nvGrpSpPr>
        <p:grpSpPr>
          <a:xfrm>
            <a:off x="0" y="0"/>
            <a:ext cx="12192000" cy="635000"/>
            <a:chOff x="0" y="0"/>
            <a:chExt cx="12192000" cy="635000"/>
          </a:xfrm>
        </p:grpSpPr>
        <p:sp>
          <p:nvSpPr>
            <p:cNvPr id="10" name="TitleBackground"/>
            <p:cNvSpPr/>
            <p:nvPr>
              <p:custDataLst>
                <p:tags r:id="rId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ColorBlock"/>
            <p:cNvSpPr/>
            <p:nvPr>
              <p:custDataLst>
                <p:tags r:id="rId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TypeText"/>
            <p:cNvSpPr txBox="1"/>
            <p:nvPr>
              <p:custDataLst>
                <p:tags r:id="rId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ipText"/>
            <p:cNvSpPr txBox="1"/>
            <p:nvPr>
              <p:custDataLst>
                <p:tags r:id="rId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0"/>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1"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252095" y="-34294"/>
            <a:ext cx="7939086" cy="6892294"/>
            <a:chOff x="4252095" y="-34294"/>
            <a:chExt cx="7939086" cy="6892294"/>
          </a:xfrm>
        </p:grpSpPr>
        <p:sp>
          <p:nvSpPr>
            <p:cNvPr id="17" name="任意多边形: 形状 16"/>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28488" y="2426303"/>
            <a:ext cx="7010399" cy="1853000"/>
            <a:chOff x="-58746" y="3273472"/>
            <a:chExt cx="12140523" cy="1772615"/>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04</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FOUR</a:t>
            </a:r>
            <a:endParaRPr lang="zh-CN" altLang="en-US" sz="2400" dirty="0">
              <a:solidFill>
                <a:schemeClr val="accent1"/>
              </a:solidFill>
            </a:endParaRPr>
          </a:p>
        </p:txBody>
      </p:sp>
      <p:sp>
        <p:nvSpPr>
          <p:cNvPr id="25" name="文本框 24"/>
          <p:cNvSpPr txBox="1"/>
          <p:nvPr/>
        </p:nvSpPr>
        <p:spPr>
          <a:xfrm>
            <a:off x="6096000" y="2868930"/>
            <a:ext cx="5690176" cy="1323439"/>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企业应用人工智能的挑战与对策</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3"/>
            <a:stretch>
              <a:fillRect/>
            </a:stretch>
          </p:blipFill>
          <p:spPr>
            <a:xfrm>
              <a:off x="11324" y="6238"/>
              <a:ext cx="1533" cy="1488"/>
            </a:xfrm>
            <a:prstGeom prst="ellipse">
              <a:avLst/>
            </a:prstGeom>
            <a:noFill/>
            <a:ln w="9525">
              <a:noFill/>
            </a:ln>
          </p:spPr>
        </p:pic>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企业应用人工智能的挑战与对策</a:t>
            </a:r>
            <a:endParaRPr lang="zh-CN" altLang="en-US" dirty="0">
              <a:solidFill>
                <a:schemeClr val="accent1"/>
              </a:solidFill>
            </a:endParaRPr>
          </a:p>
        </p:txBody>
      </p:sp>
      <p:pic>
        <p:nvPicPr>
          <p:cNvPr id="2" name="图片 1"/>
          <p:cNvPicPr>
            <a:picLocks noChangeAspect="1"/>
          </p:cNvPicPr>
          <p:nvPr/>
        </p:nvPicPr>
        <p:blipFill>
          <a:blip r:embed="rId1"/>
          <a:stretch>
            <a:fillRect/>
          </a:stretch>
        </p:blipFill>
        <p:spPr>
          <a:xfrm>
            <a:off x="7050089" y="1761968"/>
            <a:ext cx="4445000" cy="3124200"/>
          </a:xfrm>
          <a:prstGeom prst="rect">
            <a:avLst/>
          </a:prstGeom>
        </p:spPr>
      </p:pic>
      <p:sp>
        <p:nvSpPr>
          <p:cNvPr id="4" name="文本框 3"/>
          <p:cNvSpPr txBox="1"/>
          <p:nvPr/>
        </p:nvSpPr>
        <p:spPr>
          <a:xfrm>
            <a:off x="696911" y="2161024"/>
            <a:ext cx="5529279" cy="253595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kumimoji="1" lang="zh-CN" altLang="en-US" dirty="0"/>
              <a:t>麦肯锡报告指出：企业数字化转型失败率为</a:t>
            </a:r>
            <a:r>
              <a:rPr kumimoji="1" lang="en-US" altLang="zh-CN" dirty="0"/>
              <a:t>80%</a:t>
            </a:r>
            <a:r>
              <a:rPr kumimoji="1" lang="zh-CN" altLang="en-US" dirty="0"/>
              <a:t>。</a:t>
            </a:r>
            <a:endParaRPr kumimoji="1" lang="zh-CN" altLang="en-US" dirty="0"/>
          </a:p>
          <a:p>
            <a:pPr marL="285750" indent="-285750" algn="just">
              <a:lnSpc>
                <a:spcPct val="150000"/>
              </a:lnSpc>
              <a:buFont typeface="Arial" panose="020B0604020202020204" pitchFamily="34" charset="0"/>
              <a:buChar char="•"/>
            </a:pPr>
            <a:endParaRPr kumimoji="1" lang="zh-CN" altLang="en-US" dirty="0"/>
          </a:p>
          <a:p>
            <a:pPr marL="285750" indent="-285750" algn="just">
              <a:lnSpc>
                <a:spcPct val="150000"/>
              </a:lnSpc>
              <a:buFont typeface="Arial" panose="020B0604020202020204" pitchFamily="34" charset="0"/>
              <a:buChar char="•"/>
            </a:pPr>
            <a:r>
              <a:rPr kumimoji="1" lang="zh-CN" altLang="en-US" dirty="0"/>
              <a:t>埃森哲等机构合作推出的</a:t>
            </a:r>
            <a:r>
              <a:rPr kumimoji="1" lang="en-US" altLang="zh-CN" dirty="0"/>
              <a:t>《2020</a:t>
            </a:r>
            <a:r>
              <a:rPr kumimoji="1" lang="zh-CN" altLang="en-US" dirty="0"/>
              <a:t>中国企业数字转型指数研究</a:t>
            </a:r>
            <a:r>
              <a:rPr kumimoji="1" lang="en-US" altLang="zh-CN" dirty="0"/>
              <a:t>》</a:t>
            </a:r>
            <a:r>
              <a:rPr kumimoji="1" lang="zh-CN" altLang="en-US" dirty="0"/>
              <a:t>报告则指出：仅有</a:t>
            </a:r>
            <a:r>
              <a:rPr kumimoji="1" lang="en-US" altLang="zh-CN" dirty="0"/>
              <a:t>11%</a:t>
            </a:r>
            <a:r>
              <a:rPr kumimoji="1" lang="zh-CN" altLang="en-US" dirty="0"/>
              <a:t>的企业数字化投入转化为出色的经营绩效；在利用实时数据调整和优化生产方面，仅为</a:t>
            </a:r>
            <a:r>
              <a:rPr kumimoji="1" lang="en-US" altLang="zh-CN" dirty="0"/>
              <a:t>22%</a:t>
            </a:r>
            <a:r>
              <a:rPr kumimoji="1" lang="zh-CN" altLang="en-US" dirty="0"/>
              <a:t>。</a:t>
            </a:r>
            <a:endParaRPr kumimoji="1" lang="zh-CN" altLang="en-US" dirty="0"/>
          </a:p>
        </p:txBody>
      </p:sp>
    </p:spTree>
    <p:custDataLst>
      <p:tags r:id="rId2"/>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180413" y="1007285"/>
            <a:ext cx="9753600" cy="5144278"/>
          </a:xfrm>
          <a:prstGeom prst="rect">
            <a:avLst/>
          </a:prstGeom>
          <a:noFill/>
        </p:spPr>
        <p:txBody>
          <a:bodyPr vert="horz" wrap="square" rtlCol="0" anchor="ctr" anchorCtr="0">
            <a:noAutofit/>
          </a:bodyPr>
          <a:lstStyle/>
          <a:p>
            <a:pPr>
              <a:lnSpc>
                <a:spcPct val="150000"/>
              </a:lnSpc>
            </a:pPr>
            <a:r>
              <a:rPr lang="zh-CN" altLang="en-US" sz="2000" b="1" dirty="0"/>
              <a:t>案例：</a:t>
            </a:r>
            <a:r>
              <a:rPr lang="zh-CN" altLang="en-US" sz="2000" dirty="0"/>
              <a:t>“智明电器”是一家家电制造企业，为了实现数字化转型，投入巨资建设“智能工厂”。企业引入了</a:t>
            </a:r>
            <a:r>
              <a:rPr lang="en-US" altLang="zh-CN" sz="2000" dirty="0"/>
              <a:t>AI</a:t>
            </a:r>
            <a:r>
              <a:rPr lang="zh-CN" altLang="en-US" sz="2000" dirty="0"/>
              <a:t>视觉检测系统用于产品质检，采用智能算法进行仓储调度，并上线了客服语音助手。然而，项目推进不到一年，公司内部和外部问题频发：生产线的</a:t>
            </a:r>
            <a:r>
              <a:rPr lang="en-US" altLang="zh-CN" sz="2000" dirty="0"/>
              <a:t>AI</a:t>
            </a:r>
            <a:r>
              <a:rPr lang="zh-CN" altLang="en-US" sz="2000" dirty="0"/>
              <a:t>系统与原有设备对接不畅，工人反映操作复杂、经常出错；部分老员工担心被机器替代，工作积极性明显下降；客服系统虽然提升了响应速度，却因自动记录和分析客户语音，引发了用户投诉。更麻烦的是，一次</a:t>
            </a:r>
            <a:r>
              <a:rPr lang="en-US" altLang="zh-CN" sz="2000" dirty="0"/>
              <a:t>AI</a:t>
            </a:r>
            <a:r>
              <a:rPr lang="zh-CN" altLang="en-US" sz="2000" dirty="0"/>
              <a:t>检测失误导致大批合格产品被误判为次品，企业损失不小。</a:t>
            </a:r>
            <a:endParaRPr lang="zh-CN" altLang="zh-CN" sz="2000" dirty="0">
              <a:latin typeface="Arial" panose="020B0604020202020204" pitchFamily="34" charset="0"/>
            </a:endParaRPr>
          </a:p>
          <a:p>
            <a:pPr>
              <a:lnSpc>
                <a:spcPct val="150000"/>
              </a:lnSpc>
            </a:pPr>
            <a:endParaRPr kumimoji="1" lang="en-US" altLang="zh-CN"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2000" dirty="0"/>
              <a:t>从这个案例中你能看出，</a:t>
            </a:r>
            <a:r>
              <a:rPr lang="zh-CN" altLang="en-US" sz="2000" b="1" dirty="0"/>
              <a:t>智明电器在应用人工智能时遇到了哪些问题？这些问题的根源可能在哪里？又该如何改进或应对？</a:t>
            </a:r>
            <a:endParaRPr kumimoji="1" lang="zh-CN" altLang="en-US"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圆角矩形 9"/>
          <p:cNvSpPr/>
          <p:nvPr>
            <p:custDataLst>
              <p:tags r:id="rId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custDataLst>
              <p:tags r:id="rId3"/>
            </p:custDataLst>
          </p:nvPr>
        </p:nvGrpSpPr>
        <p:grpSpPr>
          <a:xfrm>
            <a:off x="0" y="0"/>
            <a:ext cx="12192000" cy="635000"/>
            <a:chOff x="0" y="0"/>
            <a:chExt cx="12192000" cy="635000"/>
          </a:xfrm>
        </p:grpSpPr>
        <p:sp>
          <p:nvSpPr>
            <p:cNvPr id="4" name="TitleBackground"/>
            <p:cNvSpPr/>
            <p:nvPr>
              <p:custDataLst>
                <p:tags r:id="rId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p:cNvSpPr/>
            <p:nvPr>
              <p:custDataLst>
                <p:tags r:id="rId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a:solidFill>
                    <a:schemeClr val="accent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p:cNvSpPr txBox="1"/>
            <p:nvPr>
              <p:custDataLst>
                <p:tags r:id="rId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9"/>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企业应用人工智能的挑战与对策</a:t>
            </a:r>
            <a:endParaRPr lang="zh-CN" altLang="en-US" dirty="0">
              <a:solidFill>
                <a:schemeClr val="accent1"/>
              </a:solidFill>
            </a:endParaRPr>
          </a:p>
        </p:txBody>
      </p:sp>
      <p:sp>
        <p:nvSpPr>
          <p:cNvPr id="15" name="文本框 14"/>
          <p:cNvSpPr txBox="1"/>
          <p:nvPr/>
        </p:nvSpPr>
        <p:spPr>
          <a:xfrm>
            <a:off x="373181" y="1109251"/>
            <a:ext cx="5272644" cy="400110"/>
          </a:xfrm>
          <a:prstGeom prst="rect">
            <a:avLst/>
          </a:prstGeom>
          <a:noFill/>
        </p:spPr>
        <p:txBody>
          <a:bodyPr wrap="square" rtlCol="0">
            <a:spAutoFit/>
          </a:bodyPr>
          <a:lstStyle/>
          <a:p>
            <a:r>
              <a:rPr lang="zh-CN" altLang="en-US" sz="2000" b="1" dirty="0"/>
              <a:t>一、技术适配与集成难度</a:t>
            </a:r>
            <a:endParaRPr lang="zh-CN" altLang="en-US" sz="2000" b="1" dirty="0"/>
          </a:p>
        </p:txBody>
      </p:sp>
      <p:sp>
        <p:nvSpPr>
          <p:cNvPr id="6" name="Rectangle 3"/>
          <p:cNvSpPr>
            <a:spLocks noChangeArrowheads="1"/>
          </p:cNvSpPr>
          <p:nvPr/>
        </p:nvSpPr>
        <p:spPr bwMode="auto">
          <a:xfrm>
            <a:off x="696911" y="1509361"/>
            <a:ext cx="10401858" cy="167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技术适配定义：</a:t>
            </a:r>
            <a:r>
              <a:rPr lang="en-US" altLang="zh-CN" dirty="0">
                <a:latin typeface="Arial" panose="020B0604020202020204" pitchFamily="34" charset="0"/>
              </a:rPr>
              <a:t>AI </a:t>
            </a:r>
            <a:r>
              <a:rPr lang="zh-CN" altLang="en-US" dirty="0">
                <a:latin typeface="Arial" panose="020B0604020202020204" pitchFamily="34" charset="0"/>
              </a:rPr>
              <a:t>技术与企业业务流程、技术架构、数据资源、组织管理等的兼容性与适应性。</a:t>
            </a:r>
            <a:endParaRPr lang="en-US" altLang="zh-CN"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适配过程环节：</a:t>
            </a:r>
            <a:r>
              <a:rPr lang="zh-CN" altLang="en-US" dirty="0">
                <a:latin typeface="Arial" panose="020B0604020202020204" pitchFamily="34" charset="0"/>
              </a:rPr>
              <a:t>需求分析 → 技术选择 → 数据准备 → 模型开发与训练 → 系统集成 → 测试与优化 → 部署与监控 → 员工培训 → 合规与安全 → 持续改进。</a:t>
            </a:r>
            <a:endParaRPr lang="zh-CN" altLang="zh-CN" sz="1600" dirty="0">
              <a:latin typeface="Arial" panose="020B0604020202020204" pitchFamily="34" charset="0"/>
            </a:endParaRPr>
          </a:p>
        </p:txBody>
      </p:sp>
      <p:sp>
        <p:nvSpPr>
          <p:cNvPr id="5" name="矩形: 圆角 4"/>
          <p:cNvSpPr/>
          <p:nvPr/>
        </p:nvSpPr>
        <p:spPr>
          <a:xfrm>
            <a:off x="3754179" y="3249452"/>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r>
              <a:rPr lang="zh-CN" altLang="en-US" b="1" dirty="0"/>
              <a:t>技术适配的主要挑战</a:t>
            </a:r>
            <a:endParaRPr lang="zh-CN" altLang="en-US" b="1" dirty="0"/>
          </a:p>
        </p:txBody>
      </p:sp>
      <p:sp>
        <p:nvSpPr>
          <p:cNvPr id="7" name="矩形 6"/>
          <p:cNvSpPr/>
          <p:nvPr/>
        </p:nvSpPr>
        <p:spPr>
          <a:xfrm>
            <a:off x="254000" y="4085911"/>
            <a:ext cx="2780903" cy="2200589"/>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1. </a:t>
            </a:r>
            <a:r>
              <a:rPr lang="zh-CN" altLang="en-US" b="1" dirty="0"/>
              <a:t>技术选型与业务需求脱节</a:t>
            </a:r>
            <a:endParaRPr lang="en-US" altLang="zh-CN" b="1" dirty="0"/>
          </a:p>
          <a:p>
            <a:pPr marL="285750" indent="-285750" algn="just">
              <a:lnSpc>
                <a:spcPct val="150000"/>
              </a:lnSpc>
              <a:buFont typeface="Wingdings" panose="05000000000000000000" pitchFamily="2" charset="2"/>
              <a:buChar char="u"/>
            </a:pPr>
            <a:r>
              <a:rPr lang="zh-CN" altLang="en-US" dirty="0"/>
              <a:t>技术种类繁多，容易技术与业务错配 → 应用效果不佳，资源浪费。</a:t>
            </a:r>
            <a:endParaRPr lang="zh-CN" altLang="en-US" dirty="0"/>
          </a:p>
        </p:txBody>
      </p:sp>
      <p:sp>
        <p:nvSpPr>
          <p:cNvPr id="9" name="矩形 8"/>
          <p:cNvSpPr/>
          <p:nvPr/>
        </p:nvSpPr>
        <p:spPr>
          <a:xfrm>
            <a:off x="3226321" y="4085911"/>
            <a:ext cx="2780903" cy="2200589"/>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2. </a:t>
            </a:r>
            <a:r>
              <a:rPr lang="zh-CN" altLang="en-US" b="1" dirty="0"/>
              <a:t>数据质量与治理不完善</a:t>
            </a:r>
            <a:endParaRPr lang="en-US" altLang="zh-CN" b="1" dirty="0"/>
          </a:p>
          <a:p>
            <a:pPr marL="285750" indent="-285750" algn="just">
              <a:lnSpc>
                <a:spcPct val="150000"/>
              </a:lnSpc>
              <a:buFont typeface="Wingdings" panose="05000000000000000000" pitchFamily="2" charset="2"/>
              <a:buChar char="u"/>
            </a:pPr>
            <a:r>
              <a:rPr lang="zh-CN" altLang="en-US" dirty="0"/>
              <a:t>数据质量低、数据孤岛、安全风险 → 无法支撑 </a:t>
            </a:r>
            <a:r>
              <a:rPr lang="en-US" altLang="zh-CN" dirty="0"/>
              <a:t>AI </a:t>
            </a:r>
            <a:r>
              <a:rPr lang="zh-CN" altLang="en-US" dirty="0"/>
              <a:t>模型训练。</a:t>
            </a:r>
            <a:endParaRPr lang="zh-CN" altLang="en-US" dirty="0"/>
          </a:p>
        </p:txBody>
      </p:sp>
      <p:sp>
        <p:nvSpPr>
          <p:cNvPr id="10" name="矩形 9"/>
          <p:cNvSpPr/>
          <p:nvPr/>
        </p:nvSpPr>
        <p:spPr>
          <a:xfrm>
            <a:off x="6198642" y="4085911"/>
            <a:ext cx="2780903" cy="2200589"/>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3.</a:t>
            </a:r>
            <a:r>
              <a:rPr lang="zh-CN" altLang="en-US" b="1" dirty="0"/>
              <a:t>组织架构与业务流程不适应</a:t>
            </a:r>
            <a:endParaRPr lang="en-US" altLang="zh-CN" b="1" dirty="0"/>
          </a:p>
          <a:p>
            <a:pPr marL="285750" indent="-285750" algn="just">
              <a:lnSpc>
                <a:spcPct val="150000"/>
              </a:lnSpc>
              <a:buFont typeface="Wingdings" panose="05000000000000000000" pitchFamily="2" charset="2"/>
              <a:buChar char="u"/>
            </a:pPr>
            <a:r>
              <a:rPr lang="en-US" altLang="zh-CN" dirty="0"/>
              <a:t>AI </a:t>
            </a:r>
            <a:r>
              <a:rPr lang="zh-CN" altLang="en-US" dirty="0"/>
              <a:t>应用需流程再造，传统架构僵化 → 技术落地受阻。</a:t>
            </a:r>
            <a:endParaRPr lang="zh-CN" altLang="en-US" dirty="0"/>
          </a:p>
        </p:txBody>
      </p:sp>
      <p:sp>
        <p:nvSpPr>
          <p:cNvPr id="11" name="矩形 10"/>
          <p:cNvSpPr/>
          <p:nvPr/>
        </p:nvSpPr>
        <p:spPr>
          <a:xfrm>
            <a:off x="9170963" y="4085911"/>
            <a:ext cx="2780903" cy="2200589"/>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4.</a:t>
            </a:r>
            <a:r>
              <a:rPr lang="zh-CN" altLang="en-US" b="1" dirty="0"/>
              <a:t>技术人才短缺</a:t>
            </a:r>
            <a:endParaRPr lang="en-US" altLang="zh-CN" b="1" dirty="0"/>
          </a:p>
          <a:p>
            <a:pPr marL="285750" indent="-285750" algn="just">
              <a:lnSpc>
                <a:spcPct val="150000"/>
              </a:lnSpc>
              <a:buFont typeface="Wingdings" panose="05000000000000000000" pitchFamily="2" charset="2"/>
              <a:buChar char="u"/>
            </a:pPr>
            <a:r>
              <a:rPr lang="zh-CN" altLang="en-US" dirty="0"/>
              <a:t>我国 </a:t>
            </a:r>
            <a:r>
              <a:rPr lang="en-US" altLang="zh-CN" dirty="0"/>
              <a:t>AI </a:t>
            </a:r>
            <a:r>
              <a:rPr lang="zh-CN" altLang="en-US" dirty="0"/>
              <a:t>人才缺口超 </a:t>
            </a:r>
            <a:r>
              <a:rPr lang="en-US" altLang="zh-CN" dirty="0"/>
              <a:t>500 </a:t>
            </a:r>
            <a:r>
              <a:rPr lang="zh-CN" altLang="en-US" dirty="0"/>
              <a:t>万人，供需比例 </a:t>
            </a:r>
            <a:r>
              <a:rPr lang="en-US" altLang="zh-CN" dirty="0"/>
              <a:t>1:10 → </a:t>
            </a:r>
            <a:r>
              <a:rPr lang="zh-CN" altLang="en-US" dirty="0"/>
              <a:t>开发与应用缺乏支撑。</a:t>
            </a:r>
            <a:endParaRPr lang="zh-CN" altLang="en-US" dirty="0"/>
          </a:p>
        </p:txBody>
      </p:sp>
      <p:cxnSp>
        <p:nvCxnSpPr>
          <p:cNvPr id="3" name="连接符: 肘形 2"/>
          <p:cNvCxnSpPr>
            <a:stCxn id="5" idx="2"/>
            <a:endCxn id="7" idx="0"/>
          </p:cNvCxnSpPr>
          <p:nvPr/>
        </p:nvCxnSpPr>
        <p:spPr>
          <a:xfrm rot="5400000">
            <a:off x="3712494" y="1702405"/>
            <a:ext cx="315464" cy="44515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p:cNvCxnSpPr>
            <a:stCxn id="5" idx="2"/>
            <a:endCxn id="9" idx="0"/>
          </p:cNvCxnSpPr>
          <p:nvPr/>
        </p:nvCxnSpPr>
        <p:spPr>
          <a:xfrm rot="5400000">
            <a:off x="5198655" y="3188566"/>
            <a:ext cx="315464" cy="14792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p:cNvCxnSpPr>
            <a:stCxn id="5" idx="2"/>
            <a:endCxn id="10" idx="0"/>
          </p:cNvCxnSpPr>
          <p:nvPr/>
        </p:nvCxnSpPr>
        <p:spPr>
          <a:xfrm rot="16200000" flipH="1">
            <a:off x="6684815" y="3181632"/>
            <a:ext cx="315464" cy="14930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p:cNvCxnSpPr>
            <a:stCxn id="5" idx="2"/>
            <a:endCxn id="11" idx="0"/>
          </p:cNvCxnSpPr>
          <p:nvPr/>
        </p:nvCxnSpPr>
        <p:spPr>
          <a:xfrm rot="16200000" flipH="1">
            <a:off x="8170975" y="1695471"/>
            <a:ext cx="315464" cy="44654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企业应用人工智能的挑战与对策</a:t>
            </a:r>
            <a:endParaRPr lang="zh-CN" altLang="en-US" dirty="0">
              <a:solidFill>
                <a:schemeClr val="accent1"/>
              </a:solidFill>
            </a:endParaRPr>
          </a:p>
        </p:txBody>
      </p:sp>
      <p:sp>
        <p:nvSpPr>
          <p:cNvPr id="15" name="文本框 14"/>
          <p:cNvSpPr txBox="1"/>
          <p:nvPr/>
        </p:nvSpPr>
        <p:spPr>
          <a:xfrm>
            <a:off x="373181" y="1109251"/>
            <a:ext cx="5272644" cy="400110"/>
          </a:xfrm>
          <a:prstGeom prst="rect">
            <a:avLst/>
          </a:prstGeom>
          <a:noFill/>
        </p:spPr>
        <p:txBody>
          <a:bodyPr wrap="square" rtlCol="0">
            <a:spAutoFit/>
          </a:bodyPr>
          <a:lstStyle/>
          <a:p>
            <a:r>
              <a:rPr lang="zh-CN" altLang="en-US" sz="2000" b="1" dirty="0"/>
              <a:t>一、技术适配与集成难度</a:t>
            </a:r>
            <a:endParaRPr lang="zh-CN" altLang="en-US" sz="2000" b="1" dirty="0"/>
          </a:p>
        </p:txBody>
      </p:sp>
      <p:sp>
        <p:nvSpPr>
          <p:cNvPr id="5" name="矩形: 圆角 4"/>
          <p:cNvSpPr/>
          <p:nvPr/>
        </p:nvSpPr>
        <p:spPr>
          <a:xfrm>
            <a:off x="3873360" y="2145491"/>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r>
              <a:rPr lang="zh-CN" altLang="en-US" b="1" dirty="0"/>
              <a:t>技术集成的主要难题</a:t>
            </a:r>
            <a:endParaRPr lang="zh-CN" altLang="en-US" b="1" dirty="0"/>
          </a:p>
        </p:txBody>
      </p:sp>
      <p:sp>
        <p:nvSpPr>
          <p:cNvPr id="7" name="矩形 6"/>
          <p:cNvSpPr/>
          <p:nvPr/>
        </p:nvSpPr>
        <p:spPr>
          <a:xfrm>
            <a:off x="373181" y="2981950"/>
            <a:ext cx="3608269" cy="2249413"/>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en-US" altLang="zh-CN" b="1" dirty="0"/>
              <a:t>1.</a:t>
            </a:r>
            <a:r>
              <a:rPr lang="zh-CN" altLang="en-US" b="1" dirty="0"/>
              <a:t>技术架构复杂，集成难度大</a:t>
            </a:r>
            <a:endParaRPr lang="en-US" altLang="zh-CN" dirty="0"/>
          </a:p>
          <a:p>
            <a:pPr indent="-285750" algn="just">
              <a:spcBef>
                <a:spcPts val="600"/>
              </a:spcBef>
              <a:buFont typeface="Wingdings" panose="05000000000000000000" pitchFamily="2" charset="2"/>
              <a:buChar char="u"/>
            </a:pPr>
            <a:r>
              <a:rPr lang="zh-CN" altLang="en-US" dirty="0"/>
              <a:t>多技术栈、接口不统一、数据格式不一致 → 成本高、进度慢。</a:t>
            </a:r>
            <a:endParaRPr lang="en-US" altLang="zh-CN" dirty="0"/>
          </a:p>
          <a:p>
            <a:pPr indent="-285750" algn="just">
              <a:spcBef>
                <a:spcPts val="600"/>
              </a:spcBef>
              <a:buFont typeface="Wingdings" panose="05000000000000000000" pitchFamily="2" charset="2"/>
              <a:buChar char="u"/>
            </a:pPr>
            <a:r>
              <a:rPr lang="zh-CN" altLang="en-US" dirty="0"/>
              <a:t>案例：小米生态链企业（华米手环 </a:t>
            </a:r>
            <a:r>
              <a:rPr lang="en-US" altLang="zh-CN" dirty="0"/>
              <a:t>&amp; Yeelight </a:t>
            </a:r>
            <a:r>
              <a:rPr lang="zh-CN" altLang="en-US" dirty="0"/>
              <a:t>灯具） → 缺乏统一标准，数据难以共享</a:t>
            </a:r>
            <a:endParaRPr lang="zh-CN" altLang="en-US" dirty="0"/>
          </a:p>
        </p:txBody>
      </p:sp>
      <p:sp>
        <p:nvSpPr>
          <p:cNvPr id="9" name="矩形 8"/>
          <p:cNvSpPr/>
          <p:nvPr/>
        </p:nvSpPr>
        <p:spPr>
          <a:xfrm>
            <a:off x="4470400" y="2981949"/>
            <a:ext cx="3486149" cy="2249413"/>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en-US" altLang="zh-CN" b="1" dirty="0"/>
              <a:t>2.</a:t>
            </a:r>
            <a:r>
              <a:rPr lang="zh-CN" altLang="en-US" b="1" dirty="0"/>
              <a:t>业务流程重构，变革阻力大</a:t>
            </a:r>
            <a:endParaRPr lang="en-US" altLang="zh-CN" b="1" dirty="0"/>
          </a:p>
          <a:p>
            <a:pPr algn="just">
              <a:spcBef>
                <a:spcPts val="600"/>
              </a:spcBef>
            </a:pPr>
            <a:endParaRPr lang="en-US" altLang="zh-CN" b="1" dirty="0"/>
          </a:p>
          <a:p>
            <a:pPr indent="-285750" algn="just">
              <a:spcBef>
                <a:spcPts val="600"/>
              </a:spcBef>
              <a:buFont typeface="Wingdings" panose="05000000000000000000" pitchFamily="2" charset="2"/>
              <a:buChar char="u"/>
            </a:pPr>
            <a:r>
              <a:rPr lang="zh-CN" altLang="en-US" dirty="0"/>
              <a:t>涉及部门利益调整与员工工作方式改变 → 组织惯性带来阻力。</a:t>
            </a:r>
            <a:endParaRPr lang="zh-CN" altLang="en-US" dirty="0"/>
          </a:p>
        </p:txBody>
      </p:sp>
      <p:sp>
        <p:nvSpPr>
          <p:cNvPr id="11" name="矩形 10"/>
          <p:cNvSpPr/>
          <p:nvPr/>
        </p:nvSpPr>
        <p:spPr>
          <a:xfrm>
            <a:off x="8305800" y="2981950"/>
            <a:ext cx="3765247" cy="2249413"/>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600"/>
              </a:spcBef>
            </a:pPr>
            <a:r>
              <a:rPr lang="en-US" altLang="zh-CN" b="1" dirty="0"/>
              <a:t>3.</a:t>
            </a:r>
            <a:r>
              <a:rPr lang="zh-CN" altLang="en-US" b="1" dirty="0"/>
              <a:t>数据整合难度大</a:t>
            </a:r>
            <a:endParaRPr lang="en-US" altLang="zh-CN" b="1" dirty="0"/>
          </a:p>
          <a:p>
            <a:pPr indent="-285750" algn="just">
              <a:spcBef>
                <a:spcPts val="600"/>
              </a:spcBef>
              <a:buFont typeface="Wingdings" panose="05000000000000000000" pitchFamily="2" charset="2"/>
              <a:buChar char="u"/>
            </a:pPr>
            <a:r>
              <a:rPr lang="zh-CN" altLang="en-US" dirty="0"/>
              <a:t>各部门</a:t>
            </a:r>
            <a:r>
              <a:rPr lang="en-US" altLang="zh-CN" dirty="0"/>
              <a:t>/</a:t>
            </a:r>
            <a:r>
              <a:rPr lang="zh-CN" altLang="en-US" dirty="0"/>
              <a:t>系统数据“孤岛化”，共享不足。</a:t>
            </a:r>
            <a:endParaRPr lang="en-US" altLang="zh-CN" dirty="0"/>
          </a:p>
          <a:p>
            <a:pPr indent="-285750" algn="just">
              <a:spcBef>
                <a:spcPts val="600"/>
              </a:spcBef>
              <a:buFont typeface="Wingdings" panose="05000000000000000000" pitchFamily="2" charset="2"/>
              <a:buChar char="u"/>
            </a:pPr>
            <a:r>
              <a:rPr lang="zh-CN" altLang="en-US" dirty="0"/>
              <a:t>调查：</a:t>
            </a:r>
            <a:r>
              <a:rPr lang="en-US" altLang="zh-CN" dirty="0"/>
              <a:t>59%</a:t>
            </a:r>
            <a:r>
              <a:rPr lang="zh-CN" altLang="en-US" dirty="0"/>
              <a:t>企业仅少量系统集成，大多数数据仍封闭。</a:t>
            </a:r>
            <a:endParaRPr lang="en-US" altLang="zh-CN" dirty="0"/>
          </a:p>
          <a:p>
            <a:pPr indent="-285750" algn="just">
              <a:spcBef>
                <a:spcPts val="600"/>
              </a:spcBef>
              <a:buFont typeface="Wingdings" panose="05000000000000000000" pitchFamily="2" charset="2"/>
              <a:buChar char="u"/>
            </a:pPr>
            <a:r>
              <a:rPr lang="zh-CN" altLang="en-US" dirty="0"/>
              <a:t>案例：小米初期“自有云” → 数据分散，互联不足。</a:t>
            </a:r>
            <a:endParaRPr lang="zh-CN" altLang="en-US" dirty="0"/>
          </a:p>
        </p:txBody>
      </p:sp>
      <p:cxnSp>
        <p:nvCxnSpPr>
          <p:cNvPr id="3" name="连接符: 肘形 2"/>
          <p:cNvCxnSpPr>
            <a:stCxn id="5" idx="2"/>
            <a:endCxn id="7" idx="0"/>
          </p:cNvCxnSpPr>
          <p:nvPr/>
        </p:nvCxnSpPr>
        <p:spPr>
          <a:xfrm rot="5400000">
            <a:off x="4038517" y="805286"/>
            <a:ext cx="315464" cy="40378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p:cNvCxnSpPr>
            <a:stCxn id="5" idx="2"/>
            <a:endCxn id="11" idx="0"/>
          </p:cNvCxnSpPr>
          <p:nvPr/>
        </p:nvCxnSpPr>
        <p:spPr>
          <a:xfrm rot="16200000" flipH="1">
            <a:off x="8044070" y="837596"/>
            <a:ext cx="315464" cy="39732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3"/>
          <p:cNvSpPr>
            <a:spLocks noChangeArrowheads="1"/>
          </p:cNvSpPr>
          <p:nvPr/>
        </p:nvSpPr>
        <p:spPr bwMode="auto">
          <a:xfrm>
            <a:off x="637876" y="1542789"/>
            <a:ext cx="11154607" cy="56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技术集成定义：</a:t>
            </a:r>
            <a:r>
              <a:rPr lang="en-US" altLang="zh-CN" dirty="0">
                <a:latin typeface="Arial" panose="020B0604020202020204" pitchFamily="34" charset="0"/>
              </a:rPr>
              <a:t>AI</a:t>
            </a:r>
            <a:r>
              <a:rPr lang="zh-CN" altLang="en-US" dirty="0">
                <a:latin typeface="Arial" panose="020B0604020202020204" pitchFamily="34" charset="0"/>
              </a:rPr>
              <a:t>与企业信息系统、业务流程、组织架构的深度融合，实现互联互通与智能化运作。</a:t>
            </a:r>
            <a:endParaRPr lang="en-US" altLang="zh-CN" dirty="0">
              <a:latin typeface="Arial" panose="020B0604020202020204" pitchFamily="34" charset="0"/>
            </a:endParaRPr>
          </a:p>
        </p:txBody>
      </p:sp>
      <p:cxnSp>
        <p:nvCxnSpPr>
          <p:cNvPr id="24" name="直接箭头连接符 23"/>
          <p:cNvCxnSpPr>
            <a:stCxn id="5" idx="2"/>
            <a:endCxn id="9" idx="0"/>
          </p:cNvCxnSpPr>
          <p:nvPr/>
        </p:nvCxnSpPr>
        <p:spPr>
          <a:xfrm flipH="1">
            <a:off x="6213475" y="2666486"/>
            <a:ext cx="1706" cy="31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58800" y="5423774"/>
            <a:ext cx="11074400" cy="649950"/>
          </a:xfrm>
          <a:prstGeom prst="rect">
            <a:avLst/>
          </a:prstGeom>
          <a:noFill/>
        </p:spPr>
        <p:txBody>
          <a:bodyPr wrap="square" rtlCol="0">
            <a:spAutoFit/>
          </a:bodyPr>
          <a:lstStyle/>
          <a:p>
            <a:r>
              <a:rPr lang="zh-CN" altLang="en-US" b="1" dirty="0"/>
              <a:t>集成的难度比适配更大。它不仅是技术层面的问题，还涉及</a:t>
            </a:r>
            <a:r>
              <a:rPr lang="zh-CN" altLang="en-US" b="1" dirty="0">
                <a:solidFill>
                  <a:srgbClr val="C00000"/>
                </a:solidFill>
              </a:rPr>
              <a:t>组织利益和数据生态</a:t>
            </a:r>
            <a:r>
              <a:rPr lang="zh-CN" altLang="en-US" b="1" dirty="0"/>
              <a:t>。架构复杂、流程阻力和数据孤岛，是企业 </a:t>
            </a:r>
            <a:r>
              <a:rPr lang="en-US" altLang="zh-CN" b="1" dirty="0"/>
              <a:t>AI </a:t>
            </a:r>
            <a:r>
              <a:rPr lang="zh-CN" altLang="en-US" b="1" dirty="0"/>
              <a:t>集成的三大瓶颈。</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2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企业应用人工智能的挑战与对策</a:t>
            </a:r>
            <a:endParaRPr lang="zh-CN" altLang="en-US" dirty="0">
              <a:solidFill>
                <a:schemeClr val="accent1"/>
              </a:solidFill>
            </a:endParaRPr>
          </a:p>
        </p:txBody>
      </p:sp>
      <p:sp>
        <p:nvSpPr>
          <p:cNvPr id="15" name="文本框 14"/>
          <p:cNvSpPr txBox="1"/>
          <p:nvPr/>
        </p:nvSpPr>
        <p:spPr>
          <a:xfrm>
            <a:off x="360481" y="952728"/>
            <a:ext cx="3043119" cy="400110"/>
          </a:xfrm>
          <a:prstGeom prst="rect">
            <a:avLst/>
          </a:prstGeom>
          <a:noFill/>
        </p:spPr>
        <p:txBody>
          <a:bodyPr wrap="square" rtlCol="0">
            <a:spAutoFit/>
          </a:bodyPr>
          <a:lstStyle/>
          <a:p>
            <a:r>
              <a:rPr lang="zh-CN" altLang="en-US" sz="2000" b="1" dirty="0"/>
              <a:t>一、技术适配与集成难度</a:t>
            </a:r>
            <a:endParaRPr lang="zh-CN" altLang="en-US" sz="2000" b="1" dirty="0"/>
          </a:p>
        </p:txBody>
      </p:sp>
      <p:sp>
        <p:nvSpPr>
          <p:cNvPr id="13" name="矩形: 圆角 12"/>
          <p:cNvSpPr/>
          <p:nvPr/>
        </p:nvSpPr>
        <p:spPr>
          <a:xfrm>
            <a:off x="741361" y="1849275"/>
            <a:ext cx="641104" cy="3761511"/>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应对</a:t>
            </a:r>
            <a:r>
              <a:rPr lang="en-US" altLang="zh-CN" b="1" dirty="0"/>
              <a:t>AI</a:t>
            </a:r>
            <a:r>
              <a:rPr lang="zh-CN" altLang="en-US" b="1" dirty="0"/>
              <a:t>适配与集成难题的对策</a:t>
            </a:r>
            <a:endParaRPr lang="zh-CN" altLang="en-US" b="1" dirty="0"/>
          </a:p>
        </p:txBody>
      </p:sp>
      <p:sp>
        <p:nvSpPr>
          <p:cNvPr id="20" name="矩形 19"/>
          <p:cNvSpPr/>
          <p:nvPr>
            <p:custDataLst>
              <p:tags r:id="rId1"/>
            </p:custDataLst>
          </p:nvPr>
        </p:nvSpPr>
        <p:spPr>
          <a:xfrm>
            <a:off x="3486149" y="847359"/>
            <a:ext cx="6724651" cy="11576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1. </a:t>
            </a:r>
            <a:r>
              <a:rPr lang="zh-CN" altLang="en-US" b="1" dirty="0"/>
              <a:t>制定分阶段</a:t>
            </a:r>
            <a:r>
              <a:rPr lang="en-US" altLang="zh-CN" b="1" dirty="0"/>
              <a:t>AI</a:t>
            </a:r>
            <a:r>
              <a:rPr lang="zh-CN" altLang="en-US" b="1" dirty="0"/>
              <a:t>战略</a:t>
            </a:r>
            <a:endParaRPr lang="en-US" altLang="zh-CN" b="1" dirty="0"/>
          </a:p>
          <a:p>
            <a:pPr marL="285750" indent="-285750" algn="just">
              <a:buFont typeface="Wingdings" panose="05000000000000000000" pitchFamily="2" charset="2"/>
              <a:buChar char="u"/>
            </a:pPr>
            <a:r>
              <a:rPr lang="zh-CN" altLang="en-US" dirty="0"/>
              <a:t>与企业战略结合 → 明确目标与路径。</a:t>
            </a:r>
            <a:endParaRPr lang="en-US" altLang="zh-CN" dirty="0"/>
          </a:p>
          <a:p>
            <a:pPr marL="285750" indent="-285750" algn="just">
              <a:buFont typeface="Wingdings" panose="05000000000000000000" pitchFamily="2" charset="2"/>
              <a:buChar char="u"/>
            </a:pPr>
            <a:r>
              <a:rPr lang="zh-CN" altLang="en-US" dirty="0"/>
              <a:t>案例：海尔集团先试点智能质检系统 → 再推广全产线。</a:t>
            </a:r>
            <a:endParaRPr lang="zh-CN" altLang="en-US" dirty="0"/>
          </a:p>
        </p:txBody>
      </p:sp>
      <p:cxnSp>
        <p:nvCxnSpPr>
          <p:cNvPr id="23" name="连接符: 肘形 22"/>
          <p:cNvCxnSpPr>
            <a:stCxn id="13" idx="3"/>
            <a:endCxn id="20" idx="1"/>
          </p:cNvCxnSpPr>
          <p:nvPr/>
        </p:nvCxnSpPr>
        <p:spPr>
          <a:xfrm flipV="1">
            <a:off x="1382465" y="1426196"/>
            <a:ext cx="2103684" cy="23038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p:cNvCxnSpPr>
            <a:stCxn id="13" idx="3"/>
            <a:endCxn id="40" idx="1"/>
          </p:cNvCxnSpPr>
          <p:nvPr/>
        </p:nvCxnSpPr>
        <p:spPr>
          <a:xfrm>
            <a:off x="1382465" y="3730031"/>
            <a:ext cx="2103684" cy="1087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custDataLst>
              <p:tags r:id="rId2"/>
            </p:custDataLst>
          </p:nvPr>
        </p:nvSpPr>
        <p:spPr>
          <a:xfrm>
            <a:off x="3486149" y="2052104"/>
            <a:ext cx="6724651" cy="115767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2. </a:t>
            </a:r>
            <a:r>
              <a:rPr lang="zh-CN" altLang="en-US" b="1" dirty="0"/>
              <a:t>加强数据治理，提升数据质量</a:t>
            </a:r>
            <a:endParaRPr lang="en-US" altLang="zh-CN" b="1" dirty="0"/>
          </a:p>
          <a:p>
            <a:pPr marL="285750" indent="-285750" algn="just">
              <a:buFont typeface="Wingdings" panose="05000000000000000000" pitchFamily="2" charset="2"/>
              <a:buChar char="u"/>
            </a:pPr>
            <a:r>
              <a:rPr lang="zh-CN" altLang="en-US" dirty="0"/>
              <a:t>建立完善的数据治理体系。</a:t>
            </a:r>
            <a:endParaRPr lang="en-US" altLang="zh-CN" dirty="0"/>
          </a:p>
          <a:p>
            <a:pPr marL="285750" indent="-285750" algn="just">
              <a:buFont typeface="Wingdings" panose="05000000000000000000" pitchFamily="2" charset="2"/>
              <a:buChar char="u"/>
            </a:pPr>
            <a:r>
              <a:rPr lang="zh-CN" altLang="en-US" dirty="0"/>
              <a:t>案例：小米建设“数据中台” → 数据集中管理 </a:t>
            </a:r>
            <a:r>
              <a:rPr lang="en-US" altLang="zh-CN" dirty="0"/>
              <a:t>&amp; </a:t>
            </a:r>
            <a:r>
              <a:rPr lang="zh-CN" altLang="en-US" dirty="0"/>
              <a:t>指标统一</a:t>
            </a:r>
            <a:endParaRPr lang="zh-CN" altLang="en-US" dirty="0"/>
          </a:p>
        </p:txBody>
      </p:sp>
      <p:sp>
        <p:nvSpPr>
          <p:cNvPr id="39" name="矩形 38"/>
          <p:cNvSpPr/>
          <p:nvPr>
            <p:custDataLst>
              <p:tags r:id="rId3"/>
            </p:custDataLst>
          </p:nvPr>
        </p:nvSpPr>
        <p:spPr>
          <a:xfrm>
            <a:off x="3486149" y="3277386"/>
            <a:ext cx="6724651" cy="92205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3. </a:t>
            </a:r>
            <a:r>
              <a:rPr lang="zh-CN" altLang="en-US" b="1" dirty="0"/>
              <a:t>加大人才培养力度</a:t>
            </a:r>
            <a:endParaRPr lang="en-US" altLang="zh-CN" b="1" dirty="0"/>
          </a:p>
          <a:p>
            <a:pPr marL="285750" indent="-285750" algn="just">
              <a:buFont typeface="Wingdings" panose="05000000000000000000" pitchFamily="2" charset="2"/>
              <a:buChar char="u"/>
            </a:pPr>
            <a:r>
              <a:rPr lang="zh-CN" altLang="en-US" dirty="0"/>
              <a:t>校企合作、内部培训 → 构建多层次 </a:t>
            </a:r>
            <a:r>
              <a:rPr lang="en-US" altLang="zh-CN" dirty="0"/>
              <a:t>AI </a:t>
            </a:r>
            <a:r>
              <a:rPr lang="zh-CN" altLang="en-US" dirty="0"/>
              <a:t>人才梯队。</a:t>
            </a:r>
            <a:endParaRPr lang="zh-CN" altLang="en-US" dirty="0"/>
          </a:p>
        </p:txBody>
      </p:sp>
      <p:sp>
        <p:nvSpPr>
          <p:cNvPr id="40" name="矩形 39"/>
          <p:cNvSpPr/>
          <p:nvPr>
            <p:custDataLst>
              <p:tags r:id="rId4"/>
            </p:custDataLst>
          </p:nvPr>
        </p:nvSpPr>
        <p:spPr>
          <a:xfrm>
            <a:off x="3486149" y="4282442"/>
            <a:ext cx="6724651" cy="106964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4. </a:t>
            </a:r>
            <a:r>
              <a:rPr lang="zh-CN" altLang="en-US" b="1" dirty="0"/>
              <a:t>优化组织架构，推动流程再造</a:t>
            </a:r>
            <a:endParaRPr lang="en-US" altLang="zh-CN" b="1" dirty="0"/>
          </a:p>
          <a:p>
            <a:pPr marL="285750" indent="-285750" algn="just">
              <a:buFont typeface="Wingdings" panose="05000000000000000000" pitchFamily="2" charset="2"/>
              <a:buChar char="u"/>
            </a:pPr>
            <a:r>
              <a:rPr lang="zh-CN" altLang="en-US" dirty="0"/>
              <a:t>灵活高效组织模式。</a:t>
            </a:r>
            <a:endParaRPr lang="en-US" altLang="zh-CN" dirty="0"/>
          </a:p>
          <a:p>
            <a:pPr marL="285750" indent="-285750" algn="just">
              <a:buFont typeface="Wingdings" panose="05000000000000000000" pitchFamily="2" charset="2"/>
              <a:buChar char="u"/>
            </a:pPr>
            <a:r>
              <a:rPr lang="zh-CN" altLang="en-US" dirty="0"/>
              <a:t>案例：</a:t>
            </a:r>
            <a:r>
              <a:rPr lang="zh-CN" altLang="en-US" dirty="0">
                <a:hlinkClick r:id="rId5" tooltip="" action="ppaction://hlinkfile"/>
              </a:rPr>
              <a:t>字节跳动“液态型组织”</a:t>
            </a:r>
            <a:r>
              <a:rPr lang="zh-CN" altLang="en-US" dirty="0"/>
              <a:t> → 跨部门 </a:t>
            </a:r>
            <a:r>
              <a:rPr lang="en-US" altLang="zh-CN" dirty="0"/>
              <a:t>AI </a:t>
            </a:r>
            <a:r>
              <a:rPr lang="zh-CN" altLang="en-US" dirty="0"/>
              <a:t>项目组快速响应。</a:t>
            </a:r>
            <a:endParaRPr lang="zh-CN" altLang="en-US" dirty="0"/>
          </a:p>
        </p:txBody>
      </p:sp>
      <p:sp>
        <p:nvSpPr>
          <p:cNvPr id="41" name="矩形 40"/>
          <p:cNvSpPr/>
          <p:nvPr>
            <p:custDataLst>
              <p:tags r:id="rId6"/>
            </p:custDataLst>
          </p:nvPr>
        </p:nvSpPr>
        <p:spPr>
          <a:xfrm>
            <a:off x="3486149" y="5425440"/>
            <a:ext cx="6724651" cy="120934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5. </a:t>
            </a:r>
            <a:r>
              <a:rPr lang="zh-CN" altLang="en-US" b="1" dirty="0"/>
              <a:t>选择合适的技术合作伙伴</a:t>
            </a:r>
            <a:endParaRPr lang="en-US" altLang="zh-CN" b="1" dirty="0"/>
          </a:p>
          <a:p>
            <a:pPr marL="285750" indent="-285750" algn="just">
              <a:buFont typeface="Wingdings" panose="05000000000000000000" pitchFamily="2" charset="2"/>
              <a:buChar char="u"/>
            </a:pPr>
            <a:r>
              <a:rPr lang="zh-CN" altLang="en-US" dirty="0"/>
              <a:t>高校、科研机构、科技公司 → 构建开放共赢生态。</a:t>
            </a:r>
            <a:endParaRPr lang="en-US" altLang="zh-CN" dirty="0"/>
          </a:p>
          <a:p>
            <a:pPr marL="285750" indent="-285750" algn="just">
              <a:buFont typeface="Wingdings" panose="05000000000000000000" pitchFamily="2" charset="2"/>
              <a:buChar char="u"/>
            </a:pPr>
            <a:r>
              <a:rPr lang="zh-CN" altLang="en-US" dirty="0"/>
              <a:t>案例：施耐德电气购买 </a:t>
            </a:r>
            <a:r>
              <a:rPr lang="en-US" altLang="zh-CN" dirty="0"/>
              <a:t>Telvent </a:t>
            </a:r>
            <a:r>
              <a:rPr lang="zh-CN" altLang="en-US" dirty="0"/>
              <a:t>平台 </a:t>
            </a:r>
            <a:r>
              <a:rPr lang="en-US" altLang="zh-CN" dirty="0"/>
              <a:t>&amp; </a:t>
            </a:r>
            <a:r>
              <a:rPr lang="zh-CN" altLang="en-US" dirty="0"/>
              <a:t>联合明略科技 → 弥补短板，优势互补。</a:t>
            </a:r>
            <a:endParaRPr lang="zh-CN" altLang="en-US" dirty="0"/>
          </a:p>
        </p:txBody>
      </p:sp>
      <p:cxnSp>
        <p:nvCxnSpPr>
          <p:cNvPr id="44" name="连接符: 肘形 43"/>
          <p:cNvCxnSpPr>
            <a:stCxn id="13" idx="3"/>
            <a:endCxn id="38" idx="1"/>
          </p:cNvCxnSpPr>
          <p:nvPr/>
        </p:nvCxnSpPr>
        <p:spPr>
          <a:xfrm flipV="1">
            <a:off x="1382465" y="2630941"/>
            <a:ext cx="2103684" cy="10990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p:cNvCxnSpPr>
            <a:stCxn id="13" idx="3"/>
            <a:endCxn id="39" idx="1"/>
          </p:cNvCxnSpPr>
          <p:nvPr/>
        </p:nvCxnSpPr>
        <p:spPr>
          <a:xfrm>
            <a:off x="1382465" y="3730031"/>
            <a:ext cx="2103684" cy="83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p:cNvCxnSpPr>
            <a:stCxn id="13" idx="3"/>
            <a:endCxn id="41" idx="1"/>
          </p:cNvCxnSpPr>
          <p:nvPr/>
        </p:nvCxnSpPr>
        <p:spPr>
          <a:xfrm>
            <a:off x="1382465" y="3730031"/>
            <a:ext cx="2103684" cy="23000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圆角 54"/>
          <p:cNvSpPr/>
          <p:nvPr>
            <p:custDataLst>
              <p:tags r:id="rId7"/>
            </p:custDataLst>
          </p:nvPr>
        </p:nvSpPr>
        <p:spPr>
          <a:xfrm>
            <a:off x="10572750" y="949592"/>
            <a:ext cx="552450" cy="947575"/>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战略</a:t>
            </a:r>
            <a:endParaRPr lang="zh-CN" altLang="en-US" b="1" dirty="0"/>
          </a:p>
        </p:txBody>
      </p:sp>
      <p:sp>
        <p:nvSpPr>
          <p:cNvPr id="56" name="矩形: 圆角 55"/>
          <p:cNvSpPr/>
          <p:nvPr>
            <p:custDataLst>
              <p:tags r:id="rId8"/>
            </p:custDataLst>
          </p:nvPr>
        </p:nvSpPr>
        <p:spPr>
          <a:xfrm>
            <a:off x="10572750" y="2106352"/>
            <a:ext cx="552450" cy="947575"/>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数据</a:t>
            </a:r>
            <a:endParaRPr lang="zh-CN" altLang="en-US" b="1" dirty="0"/>
          </a:p>
        </p:txBody>
      </p:sp>
      <p:sp>
        <p:nvSpPr>
          <p:cNvPr id="57" name="矩形: 圆角 56"/>
          <p:cNvSpPr/>
          <p:nvPr>
            <p:custDataLst>
              <p:tags r:id="rId9"/>
            </p:custDataLst>
          </p:nvPr>
        </p:nvSpPr>
        <p:spPr>
          <a:xfrm>
            <a:off x="10572750" y="3249522"/>
            <a:ext cx="552450" cy="947575"/>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人才</a:t>
            </a:r>
            <a:endParaRPr lang="zh-CN" altLang="en-US" b="1" dirty="0"/>
          </a:p>
        </p:txBody>
      </p:sp>
      <p:sp>
        <p:nvSpPr>
          <p:cNvPr id="58" name="矩形: 圆角 57"/>
          <p:cNvSpPr/>
          <p:nvPr>
            <p:custDataLst>
              <p:tags r:id="rId10"/>
            </p:custDataLst>
          </p:nvPr>
        </p:nvSpPr>
        <p:spPr>
          <a:xfrm>
            <a:off x="10572750" y="4406282"/>
            <a:ext cx="552450" cy="947575"/>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组织</a:t>
            </a:r>
            <a:endParaRPr lang="zh-CN" altLang="en-US" b="1" dirty="0"/>
          </a:p>
        </p:txBody>
      </p:sp>
      <p:sp>
        <p:nvSpPr>
          <p:cNvPr id="59" name="矩形: 圆角 58"/>
          <p:cNvSpPr/>
          <p:nvPr>
            <p:custDataLst>
              <p:tags r:id="rId11"/>
            </p:custDataLst>
          </p:nvPr>
        </p:nvSpPr>
        <p:spPr>
          <a:xfrm>
            <a:off x="10572750" y="5557094"/>
            <a:ext cx="552450" cy="947575"/>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生态</a:t>
            </a:r>
            <a:endParaRPr lang="zh-CN" altLang="en-US" b="1" dirty="0"/>
          </a:p>
        </p:txBody>
      </p:sp>
    </p:spTree>
    <p:custDataLst>
      <p:tags r:id="rId12"/>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企业应用人工智能的挑战与对策</a:t>
            </a:r>
            <a:endParaRPr lang="zh-CN" altLang="en-US" dirty="0">
              <a:solidFill>
                <a:schemeClr val="accent1"/>
              </a:solidFill>
            </a:endParaRPr>
          </a:p>
        </p:txBody>
      </p:sp>
      <p:sp>
        <p:nvSpPr>
          <p:cNvPr id="15" name="文本框 14"/>
          <p:cNvSpPr txBox="1"/>
          <p:nvPr/>
        </p:nvSpPr>
        <p:spPr>
          <a:xfrm>
            <a:off x="254000" y="951953"/>
            <a:ext cx="5272644" cy="400110"/>
          </a:xfrm>
          <a:prstGeom prst="rect">
            <a:avLst/>
          </a:prstGeom>
          <a:noFill/>
        </p:spPr>
        <p:txBody>
          <a:bodyPr wrap="square" rtlCol="0">
            <a:spAutoFit/>
          </a:bodyPr>
          <a:lstStyle/>
          <a:p>
            <a:r>
              <a:rPr lang="zh-CN" altLang="en-US" sz="2000" b="1" dirty="0"/>
              <a:t>二、组织文化与员工接受度</a:t>
            </a:r>
            <a:endParaRPr lang="zh-CN" altLang="en-US" sz="2000" b="1" dirty="0"/>
          </a:p>
        </p:txBody>
      </p:sp>
      <p:sp>
        <p:nvSpPr>
          <p:cNvPr id="6" name="Rectangle 3"/>
          <p:cNvSpPr>
            <a:spLocks noChangeArrowheads="1"/>
          </p:cNvSpPr>
          <p:nvPr/>
        </p:nvSpPr>
        <p:spPr bwMode="auto">
          <a:xfrm>
            <a:off x="696911" y="1494840"/>
            <a:ext cx="1040185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lvl="0" indent="-457200" algn="just" eaLnBrk="0" fontAlgn="base" hangingPunct="0">
              <a:spcBef>
                <a:spcPts val="1200"/>
              </a:spcBef>
              <a:spcAft>
                <a:spcPct val="0"/>
              </a:spcAft>
              <a:buFont typeface="Wingdings" panose="05000000000000000000" pitchFamily="2" charset="2"/>
              <a:buChar char="Ø"/>
            </a:pPr>
            <a:r>
              <a:rPr lang="zh-CN" altLang="en-US" b="1" dirty="0">
                <a:latin typeface="Arial" panose="020B0604020202020204" pitchFamily="34" charset="0"/>
                <a:hlinkClick r:id="rId1" tooltip="" action="ppaction://hlinkfile"/>
              </a:rPr>
              <a:t>组织文化内涵</a:t>
            </a:r>
            <a:endParaRPr lang="en-US" altLang="zh-CN" b="1" dirty="0">
              <a:latin typeface="Arial" panose="020B0604020202020204" pitchFamily="34" charset="0"/>
            </a:endParaRPr>
          </a:p>
          <a:p>
            <a:pPr marL="914400" lvl="1" indent="-457200" algn="just" eaLnBrk="0" fontAlgn="base" hangingPunct="0">
              <a:spcBef>
                <a:spcPts val="1200"/>
              </a:spcBef>
              <a:spcAft>
                <a:spcPct val="0"/>
              </a:spcAft>
              <a:buFont typeface="Wingdings" panose="05000000000000000000" pitchFamily="2" charset="2"/>
              <a:buChar char="u"/>
            </a:pPr>
            <a:r>
              <a:rPr lang="zh-CN" altLang="en-US" dirty="0">
                <a:latin typeface="Arial" panose="020B0604020202020204" pitchFamily="34" charset="0"/>
              </a:rPr>
              <a:t>企业发展过程中形成的价值观、信念与行为准则。</a:t>
            </a:r>
            <a:endParaRPr lang="en-US" altLang="zh-CN" dirty="0">
              <a:latin typeface="Arial" panose="020B0604020202020204" pitchFamily="34" charset="0"/>
            </a:endParaRPr>
          </a:p>
        </p:txBody>
      </p:sp>
      <p:sp>
        <p:nvSpPr>
          <p:cNvPr id="5" name="矩形: 圆角 4"/>
          <p:cNvSpPr/>
          <p:nvPr/>
        </p:nvSpPr>
        <p:spPr>
          <a:xfrm>
            <a:off x="3754179" y="2592541"/>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组织文化面临的</a:t>
            </a:r>
            <a:r>
              <a:rPr lang="en-US" altLang="zh-CN" b="1" dirty="0"/>
              <a:t>AI</a:t>
            </a:r>
            <a:r>
              <a:rPr lang="zh-CN" altLang="en-US" b="1" dirty="0"/>
              <a:t>挑战</a:t>
            </a:r>
            <a:endParaRPr lang="zh-CN" altLang="en-US" b="1" dirty="0"/>
          </a:p>
        </p:txBody>
      </p:sp>
      <p:sp>
        <p:nvSpPr>
          <p:cNvPr id="7" name="矩形 6"/>
          <p:cNvSpPr/>
          <p:nvPr/>
        </p:nvSpPr>
        <p:spPr>
          <a:xfrm>
            <a:off x="920750" y="3429001"/>
            <a:ext cx="4362450" cy="1873250"/>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1. </a:t>
            </a:r>
            <a:r>
              <a:rPr lang="zh-CN" altLang="en-US" b="1" dirty="0"/>
              <a:t>人机协作的文化冲突</a:t>
            </a:r>
            <a:endParaRPr lang="en-US" altLang="zh-CN" b="1" dirty="0"/>
          </a:p>
          <a:p>
            <a:pPr marL="285750" indent="-285750" algn="just">
              <a:lnSpc>
                <a:spcPct val="150000"/>
              </a:lnSpc>
              <a:buFont typeface="Wingdings" panose="05000000000000000000" pitchFamily="2" charset="2"/>
              <a:buChar char="u"/>
            </a:pPr>
            <a:r>
              <a:rPr lang="zh-CN" altLang="en-US" dirty="0"/>
              <a:t>人类员工与 </a:t>
            </a:r>
            <a:r>
              <a:rPr lang="en-US" altLang="zh-CN" dirty="0"/>
              <a:t>AI </a:t>
            </a:r>
            <a:r>
              <a:rPr lang="zh-CN" altLang="en-US" dirty="0"/>
              <a:t>系统思维方式、决策模式不同</a:t>
            </a:r>
            <a:endParaRPr lang="en-US" altLang="zh-CN" dirty="0"/>
          </a:p>
          <a:p>
            <a:pPr marL="285750" indent="-285750" algn="just">
              <a:lnSpc>
                <a:spcPct val="150000"/>
              </a:lnSpc>
              <a:buFont typeface="Wingdings" panose="05000000000000000000" pitchFamily="2" charset="2"/>
              <a:buChar char="u"/>
            </a:pPr>
            <a:r>
              <a:rPr lang="zh-CN" altLang="en-US" dirty="0"/>
              <a:t>易引发不信任、价值怀疑等心理冲突</a:t>
            </a:r>
            <a:endParaRPr lang="zh-CN" altLang="en-US" dirty="0"/>
          </a:p>
        </p:txBody>
      </p:sp>
      <p:sp>
        <p:nvSpPr>
          <p:cNvPr id="11" name="矩形 10"/>
          <p:cNvSpPr/>
          <p:nvPr/>
        </p:nvSpPr>
        <p:spPr>
          <a:xfrm>
            <a:off x="6908802" y="3429001"/>
            <a:ext cx="4731916" cy="1873250"/>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lnSpc>
                <a:spcPct val="150000"/>
              </a:lnSpc>
            </a:pPr>
            <a:r>
              <a:rPr lang="en-US" altLang="zh-CN" b="1" dirty="0"/>
              <a:t>2.</a:t>
            </a:r>
            <a:r>
              <a:rPr lang="zh-CN" altLang="en-US" b="1" dirty="0"/>
              <a:t>数据驱动决策挑战经验决策</a:t>
            </a:r>
            <a:endParaRPr lang="en-US" altLang="zh-CN" b="1" dirty="0"/>
          </a:p>
          <a:p>
            <a:pPr marL="285750" indent="-285750" algn="just">
              <a:lnSpc>
                <a:spcPct val="150000"/>
              </a:lnSpc>
              <a:buFont typeface="Wingdings" panose="05000000000000000000" pitchFamily="2" charset="2"/>
              <a:buChar char="u"/>
            </a:pPr>
            <a:r>
              <a:rPr lang="en-US" altLang="zh-CN" dirty="0"/>
              <a:t>AI </a:t>
            </a:r>
            <a:r>
              <a:rPr lang="zh-CN" altLang="en-US" dirty="0"/>
              <a:t>强调数据逻辑 </a:t>
            </a:r>
            <a:r>
              <a:rPr lang="en-US" altLang="zh-CN" dirty="0"/>
              <a:t>vs </a:t>
            </a:r>
            <a:r>
              <a:rPr lang="zh-CN" altLang="en-US" dirty="0"/>
              <a:t>管理者依赖经验直觉</a:t>
            </a:r>
            <a:endParaRPr lang="en-US" altLang="zh-CN" dirty="0"/>
          </a:p>
          <a:p>
            <a:pPr marL="285750" indent="-285750" algn="just">
              <a:lnSpc>
                <a:spcPct val="150000"/>
              </a:lnSpc>
              <a:buFont typeface="Wingdings" panose="05000000000000000000" pitchFamily="2" charset="2"/>
              <a:buChar char="u"/>
            </a:pPr>
            <a:r>
              <a:rPr lang="zh-CN" altLang="en-US" dirty="0"/>
              <a:t>决策方式争议可能导致权力结构调整</a:t>
            </a:r>
            <a:endParaRPr lang="en-US" altLang="zh-CN" dirty="0"/>
          </a:p>
          <a:p>
            <a:pPr marL="285750" indent="-285750" algn="just">
              <a:lnSpc>
                <a:spcPct val="150000"/>
              </a:lnSpc>
              <a:buFont typeface="Wingdings" panose="05000000000000000000" pitchFamily="2" charset="2"/>
              <a:buChar char="u"/>
            </a:pPr>
            <a:r>
              <a:rPr lang="zh-CN" altLang="en-US" dirty="0"/>
              <a:t>企业需平衡传统理念与数据驱动</a:t>
            </a:r>
            <a:endParaRPr lang="zh-CN" altLang="en-US" dirty="0"/>
          </a:p>
        </p:txBody>
      </p:sp>
      <p:cxnSp>
        <p:nvCxnSpPr>
          <p:cNvPr id="3" name="连接符: 肘形 2"/>
          <p:cNvCxnSpPr>
            <a:stCxn id="5" idx="2"/>
            <a:endCxn id="7" idx="0"/>
          </p:cNvCxnSpPr>
          <p:nvPr/>
        </p:nvCxnSpPr>
        <p:spPr>
          <a:xfrm rot="5400000">
            <a:off x="4441256" y="1774256"/>
            <a:ext cx="315465" cy="29940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p:cNvCxnSpPr>
            <a:stCxn id="5" idx="2"/>
            <a:endCxn id="11" idx="0"/>
          </p:cNvCxnSpPr>
          <p:nvPr/>
        </p:nvCxnSpPr>
        <p:spPr>
          <a:xfrm rot="16200000" flipH="1">
            <a:off x="7527648" y="1681888"/>
            <a:ext cx="315465" cy="31787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58800" y="5413396"/>
            <a:ext cx="11074400" cy="649950"/>
          </a:xfrm>
          <a:prstGeom prst="rect">
            <a:avLst/>
          </a:prstGeom>
          <a:noFill/>
        </p:spPr>
        <p:txBody>
          <a:bodyPr wrap="square" rtlCol="0">
            <a:spAutoFit/>
          </a:bodyPr>
          <a:lstStyle/>
          <a:p>
            <a:r>
              <a:rPr lang="en-US" altLang="zh-CN" b="1" dirty="0"/>
              <a:t>AI </a:t>
            </a:r>
            <a:r>
              <a:rPr lang="zh-CN" altLang="en-US" b="1" dirty="0"/>
              <a:t>改变了企业文化土壤：人机共处易引发心理与信任冲突，数据驱动则动摇了传统“经验权威”。文化转型是企业能否成功落地 </a:t>
            </a:r>
            <a:r>
              <a:rPr lang="en-US" altLang="zh-CN" b="1" dirty="0"/>
              <a:t>AI </a:t>
            </a:r>
            <a:r>
              <a:rPr lang="zh-CN" altLang="en-US" b="1" dirty="0"/>
              <a:t>的关键前提。</a:t>
            </a:r>
            <a:endParaRPr lang="zh-CN" altLang="en-US" b="1"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企业应用人工智能的挑战与对策</a:t>
            </a:r>
            <a:endParaRPr lang="zh-CN" altLang="en-US" dirty="0">
              <a:solidFill>
                <a:schemeClr val="accent1"/>
              </a:solidFill>
            </a:endParaRPr>
          </a:p>
        </p:txBody>
      </p:sp>
      <p:sp>
        <p:nvSpPr>
          <p:cNvPr id="6" name="Rectangle 3"/>
          <p:cNvSpPr>
            <a:spLocks noChangeArrowheads="1"/>
          </p:cNvSpPr>
          <p:nvPr/>
        </p:nvSpPr>
        <p:spPr bwMode="auto">
          <a:xfrm>
            <a:off x="696911" y="1281319"/>
            <a:ext cx="10401858" cy="56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员工接受度定义：</a:t>
            </a:r>
            <a:r>
              <a:rPr lang="zh-CN" altLang="en-US" dirty="0">
                <a:latin typeface="Arial" panose="020B0604020202020204" pitchFamily="34" charset="0"/>
              </a:rPr>
              <a:t>员工对 </a:t>
            </a:r>
            <a:r>
              <a:rPr lang="en-US" altLang="zh-CN" dirty="0">
                <a:latin typeface="Arial" panose="020B0604020202020204" pitchFamily="34" charset="0"/>
              </a:rPr>
              <a:t>AI </a:t>
            </a:r>
            <a:r>
              <a:rPr lang="zh-CN" altLang="en-US" dirty="0">
                <a:latin typeface="Arial" panose="020B0604020202020204" pitchFamily="34" charset="0"/>
              </a:rPr>
              <a:t>技术的适应和支持程度，决定 </a:t>
            </a:r>
            <a:r>
              <a:rPr lang="en-US" altLang="zh-CN" dirty="0">
                <a:latin typeface="Arial" panose="020B0604020202020204" pitchFamily="34" charset="0"/>
              </a:rPr>
              <a:t>AI </a:t>
            </a:r>
            <a:r>
              <a:rPr lang="zh-CN" altLang="en-US" dirty="0">
                <a:latin typeface="Arial" panose="020B0604020202020204" pitchFamily="34" charset="0"/>
              </a:rPr>
              <a:t>应用成败</a:t>
            </a:r>
            <a:endParaRPr lang="zh-CN" altLang="zh-CN" sz="1600" dirty="0">
              <a:latin typeface="Arial" panose="020B0604020202020204" pitchFamily="34" charset="0"/>
            </a:endParaRPr>
          </a:p>
        </p:txBody>
      </p:sp>
      <p:sp>
        <p:nvSpPr>
          <p:cNvPr id="16" name="文本框 15"/>
          <p:cNvSpPr txBox="1"/>
          <p:nvPr/>
        </p:nvSpPr>
        <p:spPr>
          <a:xfrm>
            <a:off x="254000" y="951953"/>
            <a:ext cx="5272644" cy="400110"/>
          </a:xfrm>
          <a:prstGeom prst="rect">
            <a:avLst/>
          </a:prstGeom>
          <a:noFill/>
        </p:spPr>
        <p:txBody>
          <a:bodyPr wrap="square" rtlCol="0">
            <a:spAutoFit/>
          </a:bodyPr>
          <a:lstStyle/>
          <a:p>
            <a:r>
              <a:rPr lang="zh-CN" altLang="en-US" sz="2000" b="1" dirty="0"/>
              <a:t>二、组织文化与员工接受度</a:t>
            </a:r>
            <a:endParaRPr lang="zh-CN" altLang="en-US" sz="2000" b="1" dirty="0"/>
          </a:p>
        </p:txBody>
      </p:sp>
      <p:sp>
        <p:nvSpPr>
          <p:cNvPr id="18" name="矩形: 圆角 17"/>
          <p:cNvSpPr/>
          <p:nvPr/>
        </p:nvSpPr>
        <p:spPr>
          <a:xfrm>
            <a:off x="3873360" y="2145491"/>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员工接受度的挑战</a:t>
            </a:r>
            <a:endParaRPr lang="zh-CN" altLang="en-US" b="1" dirty="0"/>
          </a:p>
        </p:txBody>
      </p:sp>
      <p:sp>
        <p:nvSpPr>
          <p:cNvPr id="19" name="矩形 18"/>
          <p:cNvSpPr/>
          <p:nvPr/>
        </p:nvSpPr>
        <p:spPr>
          <a:xfrm>
            <a:off x="373181" y="2981951"/>
            <a:ext cx="3608269" cy="151102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en-US" altLang="zh-CN" b="1" dirty="0"/>
              <a:t>1.</a:t>
            </a:r>
            <a:r>
              <a:rPr lang="zh-CN" altLang="en-US" b="1" dirty="0"/>
              <a:t> 技能缺口</a:t>
            </a:r>
            <a:endParaRPr lang="en-US" altLang="zh-CN" dirty="0"/>
          </a:p>
          <a:p>
            <a:pPr marL="285750" indent="-285750" algn="just">
              <a:spcBef>
                <a:spcPts val="1200"/>
              </a:spcBef>
              <a:buFont typeface="Wingdings" panose="05000000000000000000" pitchFamily="2" charset="2"/>
              <a:buChar char="u"/>
            </a:pPr>
            <a:r>
              <a:rPr lang="zh-CN" altLang="en-US" dirty="0"/>
              <a:t>传统或非技术岗位员工 → 缺乏操作经验与算法理解</a:t>
            </a:r>
            <a:endParaRPr lang="zh-CN" altLang="en-US" dirty="0"/>
          </a:p>
        </p:txBody>
      </p:sp>
      <p:sp>
        <p:nvSpPr>
          <p:cNvPr id="20" name="矩形 19"/>
          <p:cNvSpPr/>
          <p:nvPr/>
        </p:nvSpPr>
        <p:spPr>
          <a:xfrm>
            <a:off x="4470400" y="2981950"/>
            <a:ext cx="3486149" cy="151102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en-US" altLang="zh-CN" b="1" dirty="0"/>
              <a:t>2.</a:t>
            </a:r>
            <a:r>
              <a:rPr lang="zh-CN" altLang="en-US" b="1" dirty="0"/>
              <a:t>缺乏信任</a:t>
            </a:r>
            <a:endParaRPr lang="en-US" altLang="zh-CN" b="1" dirty="0"/>
          </a:p>
          <a:p>
            <a:pPr marL="285750" indent="-285750" algn="just">
              <a:spcBef>
                <a:spcPts val="1200"/>
              </a:spcBef>
              <a:buFont typeface="Wingdings" panose="05000000000000000000" pitchFamily="2" charset="2"/>
              <a:buChar char="u"/>
            </a:pPr>
            <a:r>
              <a:rPr lang="en-US" altLang="zh-CN" dirty="0"/>
              <a:t>AI </a:t>
            </a:r>
            <a:r>
              <a:rPr lang="zh-CN" altLang="en-US" dirty="0"/>
              <a:t>决策过程不透明、可解释性差 → 难以完全信任</a:t>
            </a:r>
            <a:endParaRPr lang="zh-CN" altLang="en-US" dirty="0"/>
          </a:p>
        </p:txBody>
      </p:sp>
      <p:sp>
        <p:nvSpPr>
          <p:cNvPr id="21" name="矩形 20"/>
          <p:cNvSpPr/>
          <p:nvPr/>
        </p:nvSpPr>
        <p:spPr>
          <a:xfrm>
            <a:off x="8305800" y="2981951"/>
            <a:ext cx="3765247" cy="1511028"/>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en-US" altLang="zh-CN" b="1" dirty="0"/>
              <a:t>3.</a:t>
            </a:r>
            <a:r>
              <a:rPr lang="zh-CN" altLang="en-US" b="1" dirty="0"/>
              <a:t>适应困难</a:t>
            </a:r>
            <a:endParaRPr lang="en-US" altLang="zh-CN" b="1" dirty="0"/>
          </a:p>
          <a:p>
            <a:pPr marL="285750" indent="-285750" algn="just">
              <a:spcBef>
                <a:spcPts val="1200"/>
              </a:spcBef>
              <a:buFont typeface="Wingdings" panose="05000000000000000000" pitchFamily="2" charset="2"/>
              <a:buChar char="u"/>
            </a:pPr>
            <a:r>
              <a:rPr lang="zh-CN" altLang="en-US" dirty="0"/>
              <a:t>担心岗位被替代，产生不安全感</a:t>
            </a:r>
            <a:endParaRPr lang="en-US" altLang="zh-CN" dirty="0"/>
          </a:p>
          <a:p>
            <a:pPr marL="285750" indent="-285750" algn="just">
              <a:spcBef>
                <a:spcPts val="1200"/>
              </a:spcBef>
              <a:buFont typeface="Wingdings" panose="05000000000000000000" pitchFamily="2" charset="2"/>
              <a:buChar char="u"/>
            </a:pPr>
            <a:r>
              <a:rPr lang="zh-CN" altLang="en-US" dirty="0"/>
              <a:t>缺乏创新与包容文化环境 → 难以快速接纳流程智能化</a:t>
            </a:r>
            <a:endParaRPr lang="zh-CN" altLang="en-US" dirty="0"/>
          </a:p>
        </p:txBody>
      </p:sp>
      <p:cxnSp>
        <p:nvCxnSpPr>
          <p:cNvPr id="22" name="连接符: 肘形 21"/>
          <p:cNvCxnSpPr>
            <a:stCxn id="18" idx="2"/>
            <a:endCxn id="19" idx="0"/>
          </p:cNvCxnSpPr>
          <p:nvPr/>
        </p:nvCxnSpPr>
        <p:spPr>
          <a:xfrm rot="5400000">
            <a:off x="4038517" y="805286"/>
            <a:ext cx="315465" cy="40378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p:cNvCxnSpPr>
            <a:stCxn id="18" idx="2"/>
            <a:endCxn id="21" idx="0"/>
          </p:cNvCxnSpPr>
          <p:nvPr/>
        </p:nvCxnSpPr>
        <p:spPr>
          <a:xfrm rot="16200000" flipH="1">
            <a:off x="8044070" y="837596"/>
            <a:ext cx="315465" cy="39732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8" idx="2"/>
            <a:endCxn id="20" idx="0"/>
          </p:cNvCxnSpPr>
          <p:nvPr/>
        </p:nvCxnSpPr>
        <p:spPr>
          <a:xfrm flipH="1">
            <a:off x="6213475" y="2666486"/>
            <a:ext cx="1706" cy="315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96911" y="4808442"/>
            <a:ext cx="11074400" cy="649950"/>
          </a:xfrm>
          <a:prstGeom prst="rect">
            <a:avLst/>
          </a:prstGeom>
          <a:noFill/>
        </p:spPr>
        <p:txBody>
          <a:bodyPr wrap="square" rtlCol="0">
            <a:spAutoFit/>
          </a:bodyPr>
          <a:lstStyle/>
          <a:p>
            <a:r>
              <a:rPr lang="en-US" altLang="zh-CN" b="1" dirty="0"/>
              <a:t>AI </a:t>
            </a:r>
            <a:r>
              <a:rPr lang="zh-CN" altLang="en-US" b="1" dirty="0"/>
              <a:t>不仅是技术挑战，更是心理与文化挑战。员工如果不会用、不敢用、不愿用，就会形成“技术孤岛”，导致 </a:t>
            </a:r>
            <a:r>
              <a:rPr lang="en-US" altLang="zh-CN" b="1" dirty="0"/>
              <a:t>AI </a:t>
            </a:r>
            <a:r>
              <a:rPr lang="zh-CN" altLang="en-US" b="1" dirty="0"/>
              <a:t>投入与产出失衡。</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企业应用人工智能的挑战与对策</a:t>
            </a:r>
            <a:endParaRPr lang="zh-CN" altLang="en-US" dirty="0">
              <a:solidFill>
                <a:schemeClr val="accent1"/>
              </a:solidFill>
            </a:endParaRPr>
          </a:p>
        </p:txBody>
      </p:sp>
      <p:sp>
        <p:nvSpPr>
          <p:cNvPr id="16" name="文本框 15"/>
          <p:cNvSpPr txBox="1"/>
          <p:nvPr/>
        </p:nvSpPr>
        <p:spPr>
          <a:xfrm>
            <a:off x="185575" y="865617"/>
            <a:ext cx="5272644" cy="400110"/>
          </a:xfrm>
          <a:prstGeom prst="rect">
            <a:avLst/>
          </a:prstGeom>
          <a:noFill/>
        </p:spPr>
        <p:txBody>
          <a:bodyPr wrap="square" rtlCol="0">
            <a:spAutoFit/>
          </a:bodyPr>
          <a:lstStyle/>
          <a:p>
            <a:r>
              <a:rPr lang="zh-CN" altLang="en-US" sz="2000" b="1" dirty="0"/>
              <a:t>二、组织文化与员工接受度</a:t>
            </a:r>
            <a:endParaRPr lang="zh-CN" altLang="en-US" sz="2000" b="1" dirty="0"/>
          </a:p>
        </p:txBody>
      </p:sp>
      <p:sp>
        <p:nvSpPr>
          <p:cNvPr id="14" name="矩形: 圆角 13"/>
          <p:cNvSpPr/>
          <p:nvPr/>
        </p:nvSpPr>
        <p:spPr>
          <a:xfrm>
            <a:off x="771276" y="2393447"/>
            <a:ext cx="641104" cy="217027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应对策略</a:t>
            </a:r>
            <a:endParaRPr lang="zh-CN" altLang="en-US" b="1" dirty="0"/>
          </a:p>
        </p:txBody>
      </p:sp>
      <p:sp>
        <p:nvSpPr>
          <p:cNvPr id="15" name="矩形 14"/>
          <p:cNvSpPr/>
          <p:nvPr/>
        </p:nvSpPr>
        <p:spPr>
          <a:xfrm>
            <a:off x="3486149" y="847359"/>
            <a:ext cx="6724651" cy="98779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1.</a:t>
            </a:r>
            <a:r>
              <a:rPr lang="zh-CN" altLang="en-US" b="1" dirty="0"/>
              <a:t>构建包容开放文化</a:t>
            </a:r>
            <a:endParaRPr lang="en-US" altLang="zh-CN" b="1" dirty="0"/>
          </a:p>
          <a:p>
            <a:pPr marL="285750" indent="-285750" algn="just">
              <a:buFont typeface="Wingdings" panose="05000000000000000000" pitchFamily="2" charset="2"/>
              <a:buChar char="u"/>
            </a:pPr>
            <a:r>
              <a:rPr lang="zh-CN" altLang="en-US" dirty="0"/>
              <a:t>鼓励学习与应用 </a:t>
            </a:r>
            <a:r>
              <a:rPr lang="en-US" altLang="zh-CN" dirty="0"/>
              <a:t>AI → </a:t>
            </a:r>
            <a:r>
              <a:rPr lang="zh-CN" altLang="en-US" dirty="0"/>
              <a:t>消除恐惧与排斥</a:t>
            </a:r>
            <a:endParaRPr lang="en-US" altLang="zh-CN" dirty="0"/>
          </a:p>
          <a:p>
            <a:pPr marL="285750" indent="-285750" algn="just">
              <a:buFont typeface="Wingdings" panose="05000000000000000000" pitchFamily="2" charset="2"/>
              <a:buChar char="u"/>
            </a:pPr>
            <a:r>
              <a:rPr lang="zh-CN" altLang="en-US" dirty="0"/>
              <a:t>营造人机协作的积极氛围</a:t>
            </a:r>
            <a:endParaRPr lang="zh-CN" altLang="en-US" dirty="0"/>
          </a:p>
        </p:txBody>
      </p:sp>
      <p:cxnSp>
        <p:nvCxnSpPr>
          <p:cNvPr id="17" name="连接符: 肘形 16"/>
          <p:cNvCxnSpPr>
            <a:stCxn id="14" idx="3"/>
            <a:endCxn id="15" idx="1"/>
          </p:cNvCxnSpPr>
          <p:nvPr/>
        </p:nvCxnSpPr>
        <p:spPr>
          <a:xfrm flipV="1">
            <a:off x="1412380" y="1341255"/>
            <a:ext cx="2073769" cy="21373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p:cNvCxnSpPr>
            <a:stCxn id="14" idx="3"/>
            <a:endCxn id="29" idx="1"/>
          </p:cNvCxnSpPr>
          <p:nvPr/>
        </p:nvCxnSpPr>
        <p:spPr>
          <a:xfrm>
            <a:off x="1412380" y="3478585"/>
            <a:ext cx="2073766" cy="11233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486148" y="1967992"/>
            <a:ext cx="6724651" cy="92206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2.</a:t>
            </a:r>
            <a:r>
              <a:rPr lang="zh-CN" altLang="en-US" b="1" dirty="0"/>
              <a:t>倡导数据驱动文化</a:t>
            </a:r>
            <a:endParaRPr lang="en-US" altLang="zh-CN" b="1" dirty="0"/>
          </a:p>
          <a:p>
            <a:pPr marL="285750" indent="-285750" algn="just">
              <a:buFont typeface="Wingdings" panose="05000000000000000000" pitchFamily="2" charset="2"/>
              <a:buChar char="u"/>
            </a:pPr>
            <a:r>
              <a:rPr lang="zh-CN" altLang="en-US" dirty="0"/>
              <a:t>推动决策多元化，倡导数据分析与科学决策</a:t>
            </a:r>
            <a:endParaRPr lang="en-US" altLang="zh-CN" dirty="0"/>
          </a:p>
          <a:p>
            <a:pPr marL="285750" indent="-285750" algn="just">
              <a:buFont typeface="Wingdings" panose="05000000000000000000" pitchFamily="2" charset="2"/>
              <a:buChar char="u"/>
            </a:pPr>
            <a:r>
              <a:rPr lang="zh-CN" altLang="en-US" dirty="0"/>
              <a:t>提升管理者的数据素养</a:t>
            </a:r>
            <a:endParaRPr lang="zh-CN" altLang="en-US" dirty="0"/>
          </a:p>
        </p:txBody>
      </p:sp>
      <p:sp>
        <p:nvSpPr>
          <p:cNvPr id="28" name="矩形 27"/>
          <p:cNvSpPr/>
          <p:nvPr/>
        </p:nvSpPr>
        <p:spPr>
          <a:xfrm>
            <a:off x="3486147" y="3017556"/>
            <a:ext cx="6724651" cy="92205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3.</a:t>
            </a:r>
            <a:r>
              <a:rPr lang="zh-CN" altLang="en-US" b="1" dirty="0"/>
              <a:t>优化人力资源保障</a:t>
            </a:r>
            <a:endParaRPr lang="en-US" altLang="zh-CN" b="1" dirty="0"/>
          </a:p>
          <a:p>
            <a:pPr marL="285750" indent="-285750" algn="just">
              <a:buFont typeface="Wingdings" panose="05000000000000000000" pitchFamily="2" charset="2"/>
              <a:buChar char="u"/>
            </a:pPr>
            <a:r>
              <a:rPr lang="zh-CN" altLang="en-US" dirty="0"/>
              <a:t>考核体系纳入情感诉求与心理感受</a:t>
            </a:r>
            <a:endParaRPr lang="en-US" altLang="zh-CN" dirty="0"/>
          </a:p>
          <a:p>
            <a:pPr marL="285750" indent="-285750" algn="just">
              <a:buFont typeface="Wingdings" panose="05000000000000000000" pitchFamily="2" charset="2"/>
              <a:buChar char="u"/>
            </a:pPr>
            <a:r>
              <a:rPr lang="zh-CN" altLang="en-US" dirty="0"/>
              <a:t>建立员工终身学习体系</a:t>
            </a:r>
            <a:endParaRPr lang="zh-CN" altLang="en-US" dirty="0"/>
          </a:p>
        </p:txBody>
      </p:sp>
      <p:sp>
        <p:nvSpPr>
          <p:cNvPr id="29" name="矩形 28"/>
          <p:cNvSpPr/>
          <p:nvPr/>
        </p:nvSpPr>
        <p:spPr>
          <a:xfrm>
            <a:off x="3486146" y="4067119"/>
            <a:ext cx="6724651" cy="106964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4.</a:t>
            </a:r>
            <a:r>
              <a:rPr lang="zh-CN" altLang="en-US" b="1" dirty="0"/>
              <a:t>建立</a:t>
            </a:r>
            <a:r>
              <a:rPr lang="en-US" altLang="zh-CN" b="1" dirty="0"/>
              <a:t>AI</a:t>
            </a:r>
            <a:r>
              <a:rPr lang="zh-CN" altLang="en-US" b="1" dirty="0"/>
              <a:t>信任机制</a:t>
            </a:r>
            <a:endParaRPr lang="en-US" altLang="zh-CN" b="1" dirty="0"/>
          </a:p>
          <a:p>
            <a:pPr marL="285750" indent="-285750" algn="just">
              <a:buFont typeface="Wingdings" panose="05000000000000000000" pitchFamily="2" charset="2"/>
              <a:buChar char="u"/>
            </a:pPr>
            <a:r>
              <a:rPr lang="zh-CN" altLang="en-US" dirty="0"/>
              <a:t>开发透明、可解释 </a:t>
            </a:r>
            <a:r>
              <a:rPr lang="en-US" altLang="zh-CN" dirty="0"/>
              <a:t>AI </a:t>
            </a:r>
            <a:r>
              <a:rPr lang="zh-CN" altLang="en-US" dirty="0"/>
              <a:t>系统</a:t>
            </a:r>
            <a:endParaRPr lang="en-US" altLang="zh-CN" dirty="0"/>
          </a:p>
          <a:p>
            <a:pPr marL="285750" indent="-285750" algn="just">
              <a:buFont typeface="Wingdings" panose="05000000000000000000" pitchFamily="2" charset="2"/>
              <a:buChar char="u"/>
            </a:pPr>
            <a:r>
              <a:rPr lang="zh-CN" altLang="en-US" dirty="0"/>
              <a:t>可视化工具展示算法原理，提升理解</a:t>
            </a:r>
            <a:endParaRPr lang="en-US" altLang="zh-CN" dirty="0"/>
          </a:p>
          <a:p>
            <a:pPr marL="285750" indent="-285750" algn="just">
              <a:buFont typeface="Wingdings" panose="05000000000000000000" pitchFamily="2" charset="2"/>
              <a:buChar char="u"/>
            </a:pPr>
            <a:r>
              <a:rPr lang="zh-CN" altLang="en-US" dirty="0"/>
              <a:t>设置反馈机制，定期答疑解惑</a:t>
            </a:r>
            <a:endParaRPr lang="zh-CN" altLang="en-US" dirty="0"/>
          </a:p>
        </p:txBody>
      </p:sp>
      <p:sp>
        <p:nvSpPr>
          <p:cNvPr id="30" name="矩形 29"/>
          <p:cNvSpPr/>
          <p:nvPr/>
        </p:nvSpPr>
        <p:spPr>
          <a:xfrm>
            <a:off x="3486149" y="5249009"/>
            <a:ext cx="6724651" cy="143256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b="1" dirty="0"/>
              <a:t>5.</a:t>
            </a:r>
            <a:r>
              <a:rPr lang="zh-CN" altLang="en-US" b="1" dirty="0"/>
              <a:t>培育创新文化</a:t>
            </a:r>
            <a:endParaRPr lang="en-US" altLang="zh-CN" b="1" dirty="0"/>
          </a:p>
          <a:p>
            <a:pPr marL="285750" indent="-285750" algn="just">
              <a:buFont typeface="Wingdings" panose="05000000000000000000" pitchFamily="2" charset="2"/>
              <a:buChar char="u"/>
            </a:pPr>
            <a:r>
              <a:rPr lang="zh-CN" altLang="en-US" dirty="0"/>
              <a:t>创造开放、宽容、创新的工作环境</a:t>
            </a:r>
            <a:endParaRPr lang="en-US" altLang="zh-CN" dirty="0"/>
          </a:p>
          <a:p>
            <a:pPr marL="285750" indent="-285750" algn="just">
              <a:buFont typeface="Wingdings" panose="05000000000000000000" pitchFamily="2" charset="2"/>
              <a:buChar char="u"/>
            </a:pPr>
            <a:r>
              <a:rPr lang="zh-CN" altLang="en-US" dirty="0"/>
              <a:t>表彰尝试 </a:t>
            </a:r>
            <a:r>
              <a:rPr lang="en-US" altLang="zh-CN" dirty="0"/>
              <a:t>AI </a:t>
            </a:r>
            <a:r>
              <a:rPr lang="zh-CN" altLang="en-US" dirty="0"/>
              <a:t>技术的员工</a:t>
            </a:r>
            <a:endParaRPr lang="en-US" altLang="zh-CN" dirty="0"/>
          </a:p>
          <a:p>
            <a:pPr marL="285750" indent="-285750" algn="just">
              <a:buFont typeface="Wingdings" panose="05000000000000000000" pitchFamily="2" charset="2"/>
              <a:buChar char="u"/>
            </a:pPr>
            <a:r>
              <a:rPr lang="zh-CN" altLang="en-US" dirty="0"/>
              <a:t>定期举办 </a:t>
            </a:r>
            <a:r>
              <a:rPr lang="en-US" altLang="zh-CN" dirty="0"/>
              <a:t>AI </a:t>
            </a:r>
            <a:r>
              <a:rPr lang="zh-CN" altLang="en-US" dirty="0"/>
              <a:t>工作坊与研讨会</a:t>
            </a:r>
            <a:endParaRPr lang="en-US" altLang="zh-CN" dirty="0"/>
          </a:p>
          <a:p>
            <a:pPr marL="285750" indent="-285750" algn="just">
              <a:buFont typeface="Wingdings" panose="05000000000000000000" pitchFamily="2" charset="2"/>
              <a:buChar char="u"/>
            </a:pPr>
            <a:r>
              <a:rPr lang="zh-CN" altLang="en-US" dirty="0"/>
              <a:t>增强跨部门交流与合作</a:t>
            </a:r>
            <a:endParaRPr lang="zh-CN" altLang="en-US" dirty="0"/>
          </a:p>
        </p:txBody>
      </p:sp>
      <p:cxnSp>
        <p:nvCxnSpPr>
          <p:cNvPr id="31" name="连接符: 肘形 30"/>
          <p:cNvCxnSpPr>
            <a:stCxn id="14" idx="3"/>
            <a:endCxn id="27" idx="1"/>
          </p:cNvCxnSpPr>
          <p:nvPr/>
        </p:nvCxnSpPr>
        <p:spPr>
          <a:xfrm flipV="1">
            <a:off x="1412380" y="2429022"/>
            <a:ext cx="2073768" cy="10495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14" idx="3"/>
            <a:endCxn id="30" idx="1"/>
          </p:cNvCxnSpPr>
          <p:nvPr/>
        </p:nvCxnSpPr>
        <p:spPr>
          <a:xfrm>
            <a:off x="1412380" y="3478585"/>
            <a:ext cx="2073769" cy="24867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4" idx="3"/>
            <a:endCxn id="28" idx="1"/>
          </p:cNvCxnSpPr>
          <p:nvPr/>
        </p:nvCxnSpPr>
        <p:spPr>
          <a:xfrm>
            <a:off x="1412380" y="3478585"/>
            <a:ext cx="20737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矩形: 圆角 52"/>
          <p:cNvSpPr/>
          <p:nvPr/>
        </p:nvSpPr>
        <p:spPr>
          <a:xfrm>
            <a:off x="10502900" y="899250"/>
            <a:ext cx="1346200" cy="859700"/>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a:t>组织文化转型</a:t>
            </a:r>
            <a:endParaRPr lang="zh-CN" altLang="en-US" b="1"/>
          </a:p>
        </p:txBody>
      </p:sp>
      <p:sp>
        <p:nvSpPr>
          <p:cNvPr id="54" name="矩形: 圆角 53"/>
          <p:cNvSpPr/>
          <p:nvPr/>
        </p:nvSpPr>
        <p:spPr>
          <a:xfrm>
            <a:off x="10502900" y="2049402"/>
            <a:ext cx="1346200" cy="859700"/>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数据驱动倡导</a:t>
            </a:r>
            <a:endParaRPr lang="zh-CN" altLang="en-US" b="1" dirty="0"/>
          </a:p>
        </p:txBody>
      </p:sp>
      <p:sp>
        <p:nvSpPr>
          <p:cNvPr id="55" name="矩形: 圆角 54"/>
          <p:cNvSpPr/>
          <p:nvPr/>
        </p:nvSpPr>
        <p:spPr>
          <a:xfrm>
            <a:off x="10502900" y="3089199"/>
            <a:ext cx="1346200" cy="859700"/>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人力保障优化</a:t>
            </a:r>
            <a:endParaRPr lang="zh-CN" altLang="en-US" b="1" dirty="0"/>
          </a:p>
        </p:txBody>
      </p:sp>
      <p:sp>
        <p:nvSpPr>
          <p:cNvPr id="56" name="矩形: 圆角 55"/>
          <p:cNvSpPr/>
          <p:nvPr/>
        </p:nvSpPr>
        <p:spPr>
          <a:xfrm>
            <a:off x="10502900" y="4128996"/>
            <a:ext cx="1346200" cy="859700"/>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it-IT" altLang="zh-CN" b="1" dirty="0"/>
              <a:t>AI </a:t>
            </a:r>
            <a:r>
              <a:rPr lang="zh-CN" altLang="it-IT" b="1" dirty="0"/>
              <a:t>信任机制建立</a:t>
            </a:r>
            <a:endParaRPr lang="zh-CN" altLang="en-US" b="1" dirty="0"/>
          </a:p>
        </p:txBody>
      </p:sp>
      <p:sp>
        <p:nvSpPr>
          <p:cNvPr id="57" name="矩形: 圆角 56"/>
          <p:cNvSpPr/>
          <p:nvPr/>
        </p:nvSpPr>
        <p:spPr>
          <a:xfrm>
            <a:off x="10502900" y="5456146"/>
            <a:ext cx="1346200" cy="859700"/>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创新文化培育</a:t>
            </a:r>
            <a:endParaRPr lang="zh-CN" altLang="en-US" b="1" dirty="0"/>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第四节 企业应用人工智能的挑战与对策</a:t>
            </a:r>
            <a:endParaRPr lang="zh-CN" altLang="en-US" dirty="0">
              <a:solidFill>
                <a:schemeClr val="accent1"/>
              </a:solidFill>
            </a:endParaRPr>
          </a:p>
        </p:txBody>
      </p:sp>
      <p:sp>
        <p:nvSpPr>
          <p:cNvPr id="15" name="文本框 14"/>
          <p:cNvSpPr txBox="1"/>
          <p:nvPr/>
        </p:nvSpPr>
        <p:spPr>
          <a:xfrm>
            <a:off x="254000" y="929086"/>
            <a:ext cx="5272644" cy="400110"/>
          </a:xfrm>
          <a:prstGeom prst="rect">
            <a:avLst/>
          </a:prstGeom>
          <a:noFill/>
        </p:spPr>
        <p:txBody>
          <a:bodyPr wrap="square" rtlCol="0">
            <a:spAutoFit/>
          </a:bodyPr>
          <a:lstStyle/>
          <a:p>
            <a:r>
              <a:rPr lang="zh-CN" altLang="en-US" sz="2000" b="1" dirty="0"/>
              <a:t>三、法律法规与伦理考量</a:t>
            </a:r>
            <a:endParaRPr lang="zh-CN" altLang="en-US" sz="2000" b="1" dirty="0"/>
          </a:p>
        </p:txBody>
      </p:sp>
      <p:sp>
        <p:nvSpPr>
          <p:cNvPr id="6" name="Rectangle 3"/>
          <p:cNvSpPr>
            <a:spLocks noChangeArrowheads="1"/>
          </p:cNvSpPr>
          <p:nvPr/>
        </p:nvSpPr>
        <p:spPr bwMode="auto">
          <a:xfrm>
            <a:off x="696911" y="1356547"/>
            <a:ext cx="1040185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lvl="0" indent="-457200" algn="just" eaLnBrk="0" fontAlgn="base" hangingPunct="0">
              <a:spcBef>
                <a:spcPct val="0"/>
              </a:spcBef>
              <a:spcAft>
                <a:spcPct val="0"/>
              </a:spcAft>
              <a:buFont typeface="Wingdings" panose="05000000000000000000" pitchFamily="2" charset="2"/>
              <a:buChar char="Ø"/>
            </a:pPr>
            <a:r>
              <a:rPr lang="zh-CN" altLang="en-US" b="1" dirty="0">
                <a:latin typeface="Arial" panose="020B0604020202020204" pitchFamily="34" charset="0"/>
              </a:rPr>
              <a:t>法律法规现状</a:t>
            </a:r>
            <a:endParaRPr lang="en-US" altLang="zh-CN" b="1" dirty="0">
              <a:latin typeface="Arial" panose="020B0604020202020204" pitchFamily="34" charset="0"/>
            </a:endParaRPr>
          </a:p>
          <a:p>
            <a:pPr marL="914400" lvl="1" indent="-457200" algn="just" eaLnBrk="0" fontAlgn="base" hangingPunct="0">
              <a:spcBef>
                <a:spcPct val="0"/>
              </a:spcBef>
              <a:spcAft>
                <a:spcPct val="0"/>
              </a:spcAft>
              <a:buFont typeface="Wingdings" panose="05000000000000000000" pitchFamily="2" charset="2"/>
              <a:buChar char="u"/>
            </a:pPr>
            <a:r>
              <a:rPr lang="zh-CN" altLang="en-US" dirty="0">
                <a:latin typeface="Arial" panose="020B0604020202020204" pitchFamily="34" charset="0"/>
              </a:rPr>
              <a:t>不完善，关键领域存在空白</a:t>
            </a:r>
            <a:endParaRPr lang="en-US" altLang="zh-CN" dirty="0">
              <a:latin typeface="Arial" panose="020B0604020202020204" pitchFamily="34" charset="0"/>
            </a:endParaRPr>
          </a:p>
          <a:p>
            <a:pPr marL="914400" lvl="1" indent="-457200" algn="just" eaLnBrk="0" fontAlgn="base" hangingPunct="0">
              <a:spcBef>
                <a:spcPct val="0"/>
              </a:spcBef>
              <a:spcAft>
                <a:spcPct val="0"/>
              </a:spcAft>
              <a:buFont typeface="Wingdings" panose="05000000000000000000" pitchFamily="2" charset="2"/>
              <a:buChar char="u"/>
            </a:pPr>
            <a:r>
              <a:rPr lang="zh-CN" altLang="en-US" dirty="0">
                <a:latin typeface="Arial" panose="020B0604020202020204" pitchFamily="34" charset="0"/>
              </a:rPr>
              <a:t>缺乏有效的实施与监督机制</a:t>
            </a:r>
            <a:endParaRPr lang="zh-CN" altLang="zh-CN" sz="1600" dirty="0">
              <a:latin typeface="Arial" panose="020B0604020202020204" pitchFamily="34" charset="0"/>
            </a:endParaRPr>
          </a:p>
        </p:txBody>
      </p:sp>
      <p:sp>
        <p:nvSpPr>
          <p:cNvPr id="13" name="矩形: 圆角 12"/>
          <p:cNvSpPr/>
          <p:nvPr/>
        </p:nvSpPr>
        <p:spPr>
          <a:xfrm>
            <a:off x="3754179" y="2399491"/>
            <a:ext cx="4683642" cy="520995"/>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t>AI</a:t>
            </a:r>
            <a:r>
              <a:rPr lang="zh-CN" altLang="en-US" b="1" dirty="0"/>
              <a:t>应用的法律挑战</a:t>
            </a:r>
            <a:endParaRPr lang="zh-CN" altLang="en-US" b="1" dirty="0"/>
          </a:p>
        </p:txBody>
      </p:sp>
      <p:sp>
        <p:nvSpPr>
          <p:cNvPr id="14" name="矩形 13"/>
          <p:cNvSpPr/>
          <p:nvPr/>
        </p:nvSpPr>
        <p:spPr>
          <a:xfrm>
            <a:off x="255706" y="3235951"/>
            <a:ext cx="3608269" cy="1943452"/>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en-US" altLang="zh-CN" b="1" dirty="0"/>
              <a:t>1.</a:t>
            </a:r>
            <a:r>
              <a:rPr lang="zh-CN" altLang="en-US" b="1" dirty="0"/>
              <a:t>民事主体与责任认定</a:t>
            </a:r>
            <a:endParaRPr lang="en-US" altLang="zh-CN" dirty="0"/>
          </a:p>
          <a:p>
            <a:pPr marL="285750" indent="-285750" algn="just">
              <a:spcBef>
                <a:spcPts val="1200"/>
              </a:spcBef>
              <a:buFont typeface="Wingdings" panose="05000000000000000000" pitchFamily="2" charset="2"/>
              <a:buChar char="u"/>
            </a:pPr>
            <a:r>
              <a:rPr lang="zh-CN" altLang="en-US" dirty="0"/>
              <a:t>机器人是否应享有法律主体资格？</a:t>
            </a:r>
            <a:endParaRPr lang="en-US" altLang="zh-CN" dirty="0"/>
          </a:p>
          <a:p>
            <a:pPr marL="285750" indent="-285750" algn="just">
              <a:spcBef>
                <a:spcPts val="1200"/>
              </a:spcBef>
              <a:buFont typeface="Wingdings" panose="05000000000000000000" pitchFamily="2" charset="2"/>
              <a:buChar char="u"/>
            </a:pPr>
            <a:r>
              <a:rPr lang="zh-CN" altLang="en-US" dirty="0"/>
              <a:t>无人驾驶事故责任：制造商、开发者、司机如何划分？</a:t>
            </a:r>
            <a:endParaRPr lang="zh-CN" altLang="en-US" dirty="0"/>
          </a:p>
        </p:txBody>
      </p:sp>
      <p:sp>
        <p:nvSpPr>
          <p:cNvPr id="16" name="矩形 15"/>
          <p:cNvSpPr/>
          <p:nvPr/>
        </p:nvSpPr>
        <p:spPr>
          <a:xfrm>
            <a:off x="4352925" y="3235950"/>
            <a:ext cx="3486149" cy="1943452"/>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en-US" altLang="zh-CN" b="1" dirty="0"/>
              <a:t>2.</a:t>
            </a:r>
            <a:r>
              <a:rPr lang="zh-CN" altLang="en-US" b="1" dirty="0"/>
              <a:t> </a:t>
            </a:r>
            <a:r>
              <a:rPr lang="en-US" altLang="zh-CN" b="1" dirty="0"/>
              <a:t>AI</a:t>
            </a:r>
            <a:r>
              <a:rPr lang="zh-CN" altLang="en-US" b="1" dirty="0"/>
              <a:t>生成作品的著作权问题</a:t>
            </a:r>
            <a:endParaRPr lang="en-US" altLang="zh-CN" dirty="0"/>
          </a:p>
          <a:p>
            <a:pPr marL="285750" indent="-285750" algn="just">
              <a:spcBef>
                <a:spcPts val="1200"/>
              </a:spcBef>
              <a:buFont typeface="Wingdings" panose="05000000000000000000" pitchFamily="2" charset="2"/>
              <a:buChar char="u"/>
            </a:pPr>
            <a:r>
              <a:rPr lang="zh-CN" altLang="en-US" dirty="0"/>
              <a:t>是否具备“独创性”？</a:t>
            </a:r>
            <a:endParaRPr lang="en-US" altLang="zh-CN" dirty="0"/>
          </a:p>
          <a:p>
            <a:pPr marL="285750" indent="-285750" algn="just">
              <a:spcBef>
                <a:spcPts val="1200"/>
              </a:spcBef>
              <a:buFont typeface="Wingdings" panose="05000000000000000000" pitchFamily="2" charset="2"/>
              <a:buChar char="u"/>
            </a:pPr>
            <a:r>
              <a:rPr lang="zh-CN" altLang="en-US" dirty="0"/>
              <a:t>权利归属：</a:t>
            </a:r>
            <a:r>
              <a:rPr lang="en-US" altLang="zh-CN" dirty="0"/>
              <a:t>AI vs </a:t>
            </a:r>
            <a:r>
              <a:rPr lang="zh-CN" altLang="en-US" dirty="0"/>
              <a:t>创造者</a:t>
            </a:r>
            <a:endParaRPr lang="zh-CN" altLang="en-US" dirty="0"/>
          </a:p>
        </p:txBody>
      </p:sp>
      <p:sp>
        <p:nvSpPr>
          <p:cNvPr id="18" name="矩形 17"/>
          <p:cNvSpPr/>
          <p:nvPr/>
        </p:nvSpPr>
        <p:spPr>
          <a:xfrm>
            <a:off x="8188325" y="3235951"/>
            <a:ext cx="3765247" cy="1943449"/>
          </a:xfrm>
          <a:prstGeom prst="rect">
            <a:avLst/>
          </a:prstGeom>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spcBef>
                <a:spcPts val="1200"/>
              </a:spcBef>
            </a:pPr>
            <a:r>
              <a:rPr lang="en-US" altLang="zh-CN" b="1" dirty="0"/>
              <a:t>3.</a:t>
            </a:r>
            <a:r>
              <a:rPr lang="zh-CN" altLang="en-US" b="1" dirty="0"/>
              <a:t>隐私与商业机密风险</a:t>
            </a:r>
            <a:endParaRPr lang="en-US" altLang="zh-CN" b="1" dirty="0"/>
          </a:p>
          <a:p>
            <a:pPr marL="285750" indent="-285750" algn="just">
              <a:spcBef>
                <a:spcPts val="1200"/>
              </a:spcBef>
              <a:buFont typeface="Wingdings" panose="05000000000000000000" pitchFamily="2" charset="2"/>
              <a:buChar char="u"/>
            </a:pPr>
            <a:r>
              <a:rPr lang="zh-CN" altLang="en-US" dirty="0"/>
              <a:t>大规模数据采集 → 侵犯隐私</a:t>
            </a:r>
            <a:endParaRPr lang="en-US" altLang="zh-CN" dirty="0"/>
          </a:p>
          <a:p>
            <a:pPr marL="285750" indent="-285750" algn="just">
              <a:spcBef>
                <a:spcPts val="1200"/>
              </a:spcBef>
              <a:buFont typeface="Wingdings" panose="05000000000000000000" pitchFamily="2" charset="2"/>
              <a:buChar char="u"/>
            </a:pPr>
            <a:r>
              <a:rPr lang="zh-CN" altLang="en-US" dirty="0"/>
              <a:t>企业上传信息 → 商业机密泄露</a:t>
            </a:r>
            <a:endParaRPr lang="zh-CN" altLang="en-US" dirty="0"/>
          </a:p>
        </p:txBody>
      </p:sp>
      <p:cxnSp>
        <p:nvCxnSpPr>
          <p:cNvPr id="19" name="连接符: 肘形 18"/>
          <p:cNvCxnSpPr>
            <a:stCxn id="13" idx="2"/>
            <a:endCxn id="14" idx="0"/>
          </p:cNvCxnSpPr>
          <p:nvPr/>
        </p:nvCxnSpPr>
        <p:spPr>
          <a:xfrm rot="5400000">
            <a:off x="3920189" y="1060139"/>
            <a:ext cx="315465" cy="40361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p:cNvCxnSpPr>
            <a:stCxn id="13" idx="2"/>
            <a:endCxn id="18" idx="0"/>
          </p:cNvCxnSpPr>
          <p:nvPr/>
        </p:nvCxnSpPr>
        <p:spPr>
          <a:xfrm rot="16200000" flipH="1">
            <a:off x="7925742" y="1090743"/>
            <a:ext cx="315465" cy="39749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2"/>
            <a:endCxn id="16" idx="0"/>
          </p:cNvCxnSpPr>
          <p:nvPr/>
        </p:nvCxnSpPr>
        <p:spPr>
          <a:xfrm>
            <a:off x="6096000" y="2920486"/>
            <a:ext cx="0" cy="315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96595" y="5434344"/>
            <a:ext cx="11074400" cy="649950"/>
          </a:xfrm>
          <a:prstGeom prst="rect">
            <a:avLst/>
          </a:prstGeom>
          <a:noFill/>
        </p:spPr>
        <p:txBody>
          <a:bodyPr wrap="square" rtlCol="0">
            <a:spAutoFit/>
          </a:bodyPr>
          <a:lstStyle/>
          <a:p>
            <a:r>
              <a:rPr lang="en-US" altLang="zh-CN" b="1" dirty="0"/>
              <a:t>AI </a:t>
            </a:r>
            <a:r>
              <a:rPr lang="zh-CN" altLang="en-US" b="1" dirty="0"/>
              <a:t>的发展远超法律的更新速度：民事责任、知识产权、数据安全三大领域的法律空白，已成为企业在应用 </a:t>
            </a:r>
            <a:r>
              <a:rPr lang="en-US" altLang="zh-CN" b="1" dirty="0"/>
              <a:t>AI </a:t>
            </a:r>
            <a:r>
              <a:rPr lang="zh-CN" altLang="en-US" b="1" dirty="0"/>
              <a:t>时必须直面的合规难题。</a:t>
            </a:r>
            <a:endParaRPr lang="zh-CN"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28" grpId="0"/>
    </p:bldLst>
  </p:timing>
</p:sld>
</file>

<file path=ppt/tags/tag1.xml><?xml version="1.0" encoding="utf-8"?>
<p:tagLst xmlns:p="http://schemas.openxmlformats.org/presentationml/2006/main">
  <p:tag name="RAINPROBLEM" val="ProblemBody"/>
</p:tagLst>
</file>

<file path=ppt/tags/tag10.xml><?xml version="1.0" encoding="utf-8"?>
<p:tagLst xmlns:p="http://schemas.openxmlformats.org/presentationml/2006/main">
  <p:tag name="ISLIDE.ICON" val="#46247;"/>
</p:tagLst>
</file>

<file path=ppt/tags/tag100.xml><?xml version="1.0" encoding="utf-8"?>
<p:tagLst xmlns:p="http://schemas.openxmlformats.org/presentationml/2006/main">
  <p:tag name="RAINPROBLEM" val="ProblemSetting"/>
  <p:tag name="RAINPROBLEMTYPE" val="ShortAnswer"/>
</p:tagLst>
</file>

<file path=ppt/tags/tag101.xml><?xml version="1.0" encoding="utf-8"?>
<p:tagLst xmlns:p="http://schemas.openxmlformats.org/presentationml/2006/main">
  <p:tag name="RAINPROBLEM" val="ShortAnswer"/>
  <p:tag name="PROBLEMSCORE" val="10.0"/>
  <p:tag name="PROBLEMVOICEALLOWED" val="False"/>
</p:tagLst>
</file>

<file path=ppt/tags/tag102.xml><?xml version="1.0" encoding="utf-8"?>
<p:tagLst xmlns:p="http://schemas.openxmlformats.org/presentationml/2006/main">
  <p:tag name="ISLIDE.ICON" val="#46247;"/>
</p:tagLst>
</file>

<file path=ppt/tags/tag103.xml><?xml version="1.0" encoding="utf-8"?>
<p:tagLst xmlns:p="http://schemas.openxmlformats.org/presentationml/2006/main">
  <p:tag name="ISLIDE.ICON" val="#46247;"/>
</p:tagLst>
</file>

<file path=ppt/tags/tag104.xml><?xml version="1.0" encoding="utf-8"?>
<p:tagLst xmlns:p="http://schemas.openxmlformats.org/presentationml/2006/main">
  <p:tag name="ISLIDE.ICON" val="#46247;"/>
</p:tagLst>
</file>

<file path=ppt/tags/tag105.xml><?xml version="1.0" encoding="utf-8"?>
<p:tagLst xmlns:p="http://schemas.openxmlformats.org/presentationml/2006/main">
  <p:tag name="ISLIDE.ICON" val="#46247;"/>
</p:tagLst>
</file>

<file path=ppt/tags/tag106.xml><?xml version="1.0" encoding="utf-8"?>
<p:tagLst xmlns:p="http://schemas.openxmlformats.org/presentationml/2006/main">
  <p:tag name="ISLIDE.ICON" val="#46247;"/>
</p:tagLst>
</file>

<file path=ppt/tags/tag107.xml><?xml version="1.0" encoding="utf-8"?>
<p:tagLst xmlns:p="http://schemas.openxmlformats.org/presentationml/2006/main">
  <p:tag name="ISLIDE.ICON" val="#46247;"/>
</p:tagLst>
</file>

<file path=ppt/tags/tag108.xml><?xml version="1.0" encoding="utf-8"?>
<p:tagLst xmlns:p="http://schemas.openxmlformats.org/presentationml/2006/main">
  <p:tag name="ISLIDE.ICON" val="#46247;"/>
</p:tagLst>
</file>

<file path=ppt/tags/tag109.xml><?xml version="1.0" encoding="utf-8"?>
<p:tagLst xmlns:p="http://schemas.openxmlformats.org/presentationml/2006/main">
  <p:tag name="ISLIDE.ICON" val="#46247;"/>
</p:tagLst>
</file>

<file path=ppt/tags/tag11.xml><?xml version="1.0" encoding="utf-8"?>
<p:tagLst xmlns:p="http://schemas.openxmlformats.org/presentationml/2006/main">
  <p:tag name="ISLIDE.ICON" val="#46247;"/>
</p:tagLst>
</file>

<file path=ppt/tags/tag110.xml><?xml version="1.0" encoding="utf-8"?>
<p:tagLst xmlns:p="http://schemas.openxmlformats.org/presentationml/2006/main">
  <p:tag name="ISLIDE.ICON" val="#46247;"/>
</p:tagLst>
</file>

<file path=ppt/tags/tag111.xml><?xml version="1.0" encoding="utf-8"?>
<p:tagLst xmlns:p="http://schemas.openxmlformats.org/presentationml/2006/main">
  <p:tag name="ISLIDE.ICON" val="#46247;"/>
</p:tagLst>
</file>

<file path=ppt/tags/tag112.xml><?xml version="1.0" encoding="utf-8"?>
<p:tagLst xmlns:p="http://schemas.openxmlformats.org/presentationml/2006/main">
  <p:tag name="ISLIDE.ICON" val="#46247;"/>
</p:tagLst>
</file>

<file path=ppt/tags/tag113.xml><?xml version="1.0" encoding="utf-8"?>
<p:tagLst xmlns:p="http://schemas.openxmlformats.org/presentationml/2006/main">
  <p:tag name="ISLIDE.ICON" val="#46247;"/>
</p:tagLst>
</file>

<file path=ppt/tags/tag114.xml><?xml version="1.0" encoding="utf-8"?>
<p:tagLst xmlns:p="http://schemas.openxmlformats.org/presentationml/2006/main">
  <p:tag name="ISLIDE.ICON" val="#46247;"/>
</p:tagLst>
</file>

<file path=ppt/tags/tag115.xml><?xml version="1.0" encoding="utf-8"?>
<p:tagLst xmlns:p="http://schemas.openxmlformats.org/presentationml/2006/main">
  <p:tag name="ISLIDE.ICON" val="#46247;"/>
</p:tagLst>
</file>

<file path=ppt/tags/tag116.xml><?xml version="1.0" encoding="utf-8"?>
<p:tagLst xmlns:p="http://schemas.openxmlformats.org/presentationml/2006/main">
  <p:tag name="ISLIDE.ICON" val="#46247;"/>
</p:tagLst>
</file>

<file path=ppt/tags/tag117.xml><?xml version="1.0" encoding="utf-8"?>
<p:tagLst xmlns:p="http://schemas.openxmlformats.org/presentationml/2006/main">
  <p:tag name="ISLIDE.ICON" val="#46247;"/>
</p:tagLst>
</file>

<file path=ppt/tags/tag118.xml><?xml version="1.0" encoding="utf-8"?>
<p:tagLst xmlns:p="http://schemas.openxmlformats.org/presentationml/2006/main">
  <p:tag name="ISLIDE.ICON" val="#46247;"/>
</p:tagLst>
</file>

<file path=ppt/tags/tag119.xml><?xml version="1.0" encoding="utf-8"?>
<p:tagLst xmlns:p="http://schemas.openxmlformats.org/presentationml/2006/main">
  <p:tag name="ISLIDE.ICON" val="#46247;"/>
</p:tagLst>
</file>

<file path=ppt/tags/tag12.xml><?xml version="1.0" encoding="utf-8"?>
<p:tagLst xmlns:p="http://schemas.openxmlformats.org/presentationml/2006/main">
  <p:tag name="ISLIDE.ICON" val="#46247;"/>
</p:tagLst>
</file>

<file path=ppt/tags/tag120.xml><?xml version="1.0" encoding="utf-8"?>
<p:tagLst xmlns:p="http://schemas.openxmlformats.org/presentationml/2006/main">
  <p:tag name="ISLIDE.ICON" val="#46247;"/>
</p:tagLst>
</file>

<file path=ppt/tags/tag121.xml><?xml version="1.0" encoding="utf-8"?>
<p:tagLst xmlns:p="http://schemas.openxmlformats.org/presentationml/2006/main">
  <p:tag name="ISLIDE.ICON" val="#46247;"/>
</p:tagLst>
</file>

<file path=ppt/tags/tag122.xml><?xml version="1.0" encoding="utf-8"?>
<p:tagLst xmlns:p="http://schemas.openxmlformats.org/presentationml/2006/main">
  <p:tag name="ISLIDE.ICON" val="#46247;"/>
</p:tagLst>
</file>

<file path=ppt/tags/tag123.xml><?xml version="1.0" encoding="utf-8"?>
<p:tagLst xmlns:p="http://schemas.openxmlformats.org/presentationml/2006/main">
  <p:tag name="ISLIDE.ICON" val="#46247;"/>
</p:tagLst>
</file>

<file path=ppt/tags/tag124.xml><?xml version="1.0" encoding="utf-8"?>
<p:tagLst xmlns:p="http://schemas.openxmlformats.org/presentationml/2006/main">
  <p:tag name="ISLIDE.ICON" val="#46247;"/>
</p:tagLst>
</file>

<file path=ppt/tags/tag125.xml><?xml version="1.0" encoding="utf-8"?>
<p:tagLst xmlns:p="http://schemas.openxmlformats.org/presentationml/2006/main">
  <p:tag name="ISLIDE.ICON" val="#46247;"/>
</p:tagLst>
</file>

<file path=ppt/tags/tag126.xml><?xml version="1.0" encoding="utf-8"?>
<p:tagLst xmlns:p="http://schemas.openxmlformats.org/presentationml/2006/main">
  <p:tag name="ISLIDE.ICON" val="#46247;"/>
</p:tagLst>
</file>

<file path=ppt/tags/tag127.xml><?xml version="1.0" encoding="utf-8"?>
<p:tagLst xmlns:p="http://schemas.openxmlformats.org/presentationml/2006/main">
  <p:tag name="ISLIDE.ICON" val="#46247;"/>
</p:tagLst>
</file>

<file path=ppt/tags/tag128.xml><?xml version="1.0" encoding="utf-8"?>
<p:tagLst xmlns:p="http://schemas.openxmlformats.org/presentationml/2006/main">
  <p:tag name="ISLIDE.ICON" val="#46247;"/>
</p:tagLst>
</file>

<file path=ppt/tags/tag129.xml><?xml version="1.0" encoding="utf-8"?>
<p:tagLst xmlns:p="http://schemas.openxmlformats.org/presentationml/2006/main">
  <p:tag name="ISLIDE.ICON" val="#46247;"/>
</p:tagLst>
</file>

<file path=ppt/tags/tag13.xml><?xml version="1.0" encoding="utf-8"?>
<p:tagLst xmlns:p="http://schemas.openxmlformats.org/presentationml/2006/main">
  <p:tag name="ISLIDE.ICON" val="#46247;"/>
</p:tagLst>
</file>

<file path=ppt/tags/tag130.xml><?xml version="1.0" encoding="utf-8"?>
<p:tagLst xmlns:p="http://schemas.openxmlformats.org/presentationml/2006/main">
  <p:tag name="ISLIDE.ICON" val="#46247;"/>
</p:tagLst>
</file>

<file path=ppt/tags/tag131.xml><?xml version="1.0" encoding="utf-8"?>
<p:tagLst xmlns:p="http://schemas.openxmlformats.org/presentationml/2006/main">
  <p:tag name="ISLIDE.ICON" val="#46247;"/>
</p:tagLst>
</file>

<file path=ppt/tags/tag132.xml><?xml version="1.0" encoding="utf-8"?>
<p:tagLst xmlns:p="http://schemas.openxmlformats.org/presentationml/2006/main">
  <p:tag name="ISLIDE.ICON" val="#46247;"/>
</p:tagLst>
</file>

<file path=ppt/tags/tag133.xml><?xml version="1.0" encoding="utf-8"?>
<p:tagLst xmlns:p="http://schemas.openxmlformats.org/presentationml/2006/main">
  <p:tag name="ISLIDE.ICON" val="#46247;"/>
</p:tagLst>
</file>

<file path=ppt/tags/tag134.xml><?xml version="1.0" encoding="utf-8"?>
<p:tagLst xmlns:p="http://schemas.openxmlformats.org/presentationml/2006/main">
  <p:tag name="ISLIDE.ICON" val="#46247;"/>
</p:tagLst>
</file>

<file path=ppt/tags/tag135.xml><?xml version="1.0" encoding="utf-8"?>
<p:tagLst xmlns:p="http://schemas.openxmlformats.org/presentationml/2006/main">
  <p:tag name="ISLIDE.ICON" val="#46247;"/>
</p:tagLst>
</file>

<file path=ppt/tags/tag136.xml><?xml version="1.0" encoding="utf-8"?>
<p:tagLst xmlns:p="http://schemas.openxmlformats.org/presentationml/2006/main">
  <p:tag name="ISLIDE.ICON" val="#46247;"/>
</p:tagLst>
</file>

<file path=ppt/tags/tag137.xml><?xml version="1.0" encoding="utf-8"?>
<p:tagLst xmlns:p="http://schemas.openxmlformats.org/presentationml/2006/main">
  <p:tag name="ISLIDE.ICON" val="#46247;"/>
</p:tagLst>
</file>

<file path=ppt/tags/tag138.xml><?xml version="1.0" encoding="utf-8"?>
<p:tagLst xmlns:p="http://schemas.openxmlformats.org/presentationml/2006/main">
  <p:tag name="ISLIDE.ICON" val="#46247;"/>
</p:tagLst>
</file>

<file path=ppt/tags/tag139.xml><?xml version="1.0" encoding="utf-8"?>
<p:tagLst xmlns:p="http://schemas.openxmlformats.org/presentationml/2006/main">
  <p:tag name="ISLIDE.ICON" val="#46247;"/>
</p:tagLst>
</file>

<file path=ppt/tags/tag14.xml><?xml version="1.0" encoding="utf-8"?>
<p:tagLst xmlns:p="http://schemas.openxmlformats.org/presentationml/2006/main">
  <p:tag name="RAINPROBLEM" val="ProblemBody"/>
</p:tagLst>
</file>

<file path=ppt/tags/tag140.xml><?xml version="1.0" encoding="utf-8"?>
<p:tagLst xmlns:p="http://schemas.openxmlformats.org/presentationml/2006/main">
  <p:tag name="ISLIDE.ICON" val="#46247;"/>
</p:tagLst>
</file>

<file path=ppt/tags/tag141.xml><?xml version="1.0" encoding="utf-8"?>
<p:tagLst xmlns:p="http://schemas.openxmlformats.org/presentationml/2006/main">
  <p:tag name="RAINPROBLEM" val="ProblemBody"/>
</p:tagLst>
</file>

<file path=ppt/tags/tag142.xml><?xml version="1.0" encoding="utf-8"?>
<p:tagLst xmlns:p="http://schemas.openxmlformats.org/presentationml/2006/main">
  <p:tag name="RAINPROBLEM" val="ProblemItem"/>
</p:tagLst>
</file>

<file path=ppt/tags/tag143.xml><?xml version="1.0" encoding="utf-8"?>
<p:tagLst xmlns:p="http://schemas.openxmlformats.org/presentationml/2006/main">
  <p:tag name="RAINPROBLEM" val="ProblemItem"/>
</p:tagLst>
</file>

<file path=ppt/tags/tag144.xml><?xml version="1.0" encoding="utf-8"?>
<p:tagLst xmlns:p="http://schemas.openxmlformats.org/presentationml/2006/main">
  <p:tag name="RAINPROBLEM" val="ProblemItem"/>
</p:tagLst>
</file>

<file path=ppt/tags/tag145.xml><?xml version="1.0" encoding="utf-8"?>
<p:tagLst xmlns:p="http://schemas.openxmlformats.org/presentationml/2006/main">
  <p:tag name="RAINPROBLEM" val="ProblemItem"/>
</p:tagLst>
</file>

<file path=ppt/tags/tag146.xml><?xml version="1.0" encoding="utf-8"?>
<p:tagLst xmlns:p="http://schemas.openxmlformats.org/presentationml/2006/main">
  <p:tag name="RAINPROBLEM" val="ProblemBullet"/>
  <p:tag name="RAINPROBLEMTYPE" val="MultipleChoice"/>
  <p:tag name="RAINBULLET" val="Wrong"/>
</p:tagLst>
</file>

<file path=ppt/tags/tag147.xml><?xml version="1.0" encoding="utf-8"?>
<p:tagLst xmlns:p="http://schemas.openxmlformats.org/presentationml/2006/main">
  <p:tag name="RAINPROBLEM" val="ProblemBullet"/>
  <p:tag name="RAINPROBLEMTYPE" val="MultipleChoice"/>
  <p:tag name="RAINBULLET" val="Wrong"/>
</p:tagLst>
</file>

<file path=ppt/tags/tag148.xml><?xml version="1.0" encoding="utf-8"?>
<p:tagLst xmlns:p="http://schemas.openxmlformats.org/presentationml/2006/main">
  <p:tag name="RAINPROBLEM" val="ProblemBullet"/>
  <p:tag name="RAINPROBLEMTYPE" val="MultipleChoice"/>
  <p:tag name="RAINBULLET" val="Correct"/>
</p:tagLst>
</file>

<file path=ppt/tags/tag149.xml><?xml version="1.0" encoding="utf-8"?>
<p:tagLst xmlns:p="http://schemas.openxmlformats.org/presentationml/2006/main">
  <p:tag name="RAINPROBLEM" val="ProblemBullet"/>
  <p:tag name="RAINPROBLEMTYPE" val="MultipleChoice"/>
  <p:tag name="RAINBULLET" val="Wrong"/>
</p:tagLst>
</file>

<file path=ppt/tags/tag15.xml><?xml version="1.0" encoding="utf-8"?>
<p:tagLst xmlns:p="http://schemas.openxmlformats.org/presentationml/2006/main">
  <p:tag name="RAINPROBLEM" val="ProblemSubmit"/>
  <p:tag name="RAINPROBLEMTYPE" val="ShortAnswer"/>
</p:tagLst>
</file>

<file path=ppt/tags/tag150.xml><?xml version="1.0" encoding="utf-8"?>
<p:tagLst xmlns:p="http://schemas.openxmlformats.org/presentationml/2006/main">
  <p:tag name="RAINPROBLEM" val="ProblemSubmit"/>
  <p:tag name="RAINPROBLEMTYPE" val="MultipleChoice"/>
</p:tagLst>
</file>

<file path=ppt/tags/tag151.xml><?xml version="1.0" encoding="utf-8"?>
<p:tagLst xmlns:p="http://schemas.openxmlformats.org/presentationml/2006/main">
  <p:tag name="RAINPROBLEMTYPE" val="ProblemTypeMarker"/>
</p:tagLst>
</file>

<file path=ppt/tags/tag152.xml><?xml version="1.0" encoding="utf-8"?>
<p:tagLst xmlns:p="http://schemas.openxmlformats.org/presentationml/2006/main">
  <p:tag name="RAINPROBLEMTYPE" val="ProblemTypeMarker"/>
</p:tagLst>
</file>

<file path=ppt/tags/tag153.xml><?xml version="1.0" encoding="utf-8"?>
<p:tagLst xmlns:p="http://schemas.openxmlformats.org/presentationml/2006/main">
  <p:tag name="RAINPROBLEMTYPE" val="ProblemTypeMarker"/>
</p:tagLst>
</file>

<file path=ppt/tags/tag154.xml><?xml version="1.0" encoding="utf-8"?>
<p:tagLst xmlns:p="http://schemas.openxmlformats.org/presentationml/2006/main">
  <p:tag name="RAINPROBLEMTYPE" val="ProblemTypeMarker"/>
</p:tagLst>
</file>

<file path=ppt/tags/tag155.xml><?xml version="1.0" encoding="utf-8"?>
<p:tagLst xmlns:p="http://schemas.openxmlformats.org/presentationml/2006/main">
  <p:tag name="RAINPROBLEMTYPE" val="ProblemTypeMarker"/>
</p:tagLst>
</file>

<file path=ppt/tags/tag156.xml><?xml version="1.0" encoding="utf-8"?>
<p:tagLst xmlns:p="http://schemas.openxmlformats.org/presentationml/2006/main">
  <p:tag name="RAINPROBLEM" val="ProblemSetting"/>
  <p:tag name="RAINPROBLEMTYPE" val="MultipleChoice"/>
</p:tagLst>
</file>

<file path=ppt/tags/tag157.xml><?xml version="1.0" encoding="utf-8"?>
<p:tagLst xmlns:p="http://schemas.openxmlformats.org/presentationml/2006/main">
  <p:tag name="RAINPROBLEM" val="MultipleChoice"/>
  <p:tag name="PROBLEMSCORE" val="1"/>
</p:tagLst>
</file>

<file path=ppt/tags/tag158.xml><?xml version="1.0" encoding="utf-8"?>
<p:tagLst xmlns:p="http://schemas.openxmlformats.org/presentationml/2006/main">
  <p:tag name="RAINPROBLEM" val="ProblemBody"/>
</p:tagLst>
</file>

<file path=ppt/tags/tag159.xml><?xml version="1.0" encoding="utf-8"?>
<p:tagLst xmlns:p="http://schemas.openxmlformats.org/presentationml/2006/main">
  <p:tag name="RAINPROBLEM" val="ProblemItem"/>
</p:tagLst>
</file>

<file path=ppt/tags/tag16.xml><?xml version="1.0" encoding="utf-8"?>
<p:tagLst xmlns:p="http://schemas.openxmlformats.org/presentationml/2006/main">
  <p:tag name="RAINPROBLEMTYPE" val="ProblemTypeMarker"/>
</p:tagLst>
</file>

<file path=ppt/tags/tag160.xml><?xml version="1.0" encoding="utf-8"?>
<p:tagLst xmlns:p="http://schemas.openxmlformats.org/presentationml/2006/main">
  <p:tag name="RAINPROBLEM" val="ProblemItem"/>
</p:tagLst>
</file>

<file path=ppt/tags/tag161.xml><?xml version="1.0" encoding="utf-8"?>
<p:tagLst xmlns:p="http://schemas.openxmlformats.org/presentationml/2006/main">
  <p:tag name="RAINPROBLEM" val="ProblemItem"/>
</p:tagLst>
</file>

<file path=ppt/tags/tag162.xml><?xml version="1.0" encoding="utf-8"?>
<p:tagLst xmlns:p="http://schemas.openxmlformats.org/presentationml/2006/main">
  <p:tag name="RAINPROBLEM" val="ProblemItem"/>
</p:tagLst>
</file>

<file path=ppt/tags/tag163.xml><?xml version="1.0" encoding="utf-8"?>
<p:tagLst xmlns:p="http://schemas.openxmlformats.org/presentationml/2006/main">
  <p:tag name="RAINPROBLEM" val="ProblemBullet"/>
  <p:tag name="RAINPROBLEMTYPE" val="MultipleChoice"/>
  <p:tag name="RAINBULLET" val="Wrong"/>
</p:tagLst>
</file>

<file path=ppt/tags/tag164.xml><?xml version="1.0" encoding="utf-8"?>
<p:tagLst xmlns:p="http://schemas.openxmlformats.org/presentationml/2006/main">
  <p:tag name="RAINPROBLEM" val="ProblemBullet"/>
  <p:tag name="RAINPROBLEMTYPE" val="MultipleChoice"/>
  <p:tag name="RAINBULLET" val="Wrong"/>
</p:tagLst>
</file>

<file path=ppt/tags/tag165.xml><?xml version="1.0" encoding="utf-8"?>
<p:tagLst xmlns:p="http://schemas.openxmlformats.org/presentationml/2006/main">
  <p:tag name="RAINPROBLEM" val="ProblemBullet"/>
  <p:tag name="RAINPROBLEMTYPE" val="MultipleChoice"/>
  <p:tag name="RAINBULLET" val="Wrong"/>
</p:tagLst>
</file>

<file path=ppt/tags/tag166.xml><?xml version="1.0" encoding="utf-8"?>
<p:tagLst xmlns:p="http://schemas.openxmlformats.org/presentationml/2006/main">
  <p:tag name="RAINPROBLEM" val="ProblemBullet"/>
  <p:tag name="RAINPROBLEMTYPE" val="MultipleChoice"/>
  <p:tag name="RAINBULLET" val="Correct"/>
</p:tagLst>
</file>

<file path=ppt/tags/tag167.xml><?xml version="1.0" encoding="utf-8"?>
<p:tagLst xmlns:p="http://schemas.openxmlformats.org/presentationml/2006/main">
  <p:tag name="RAINPROBLEM" val="ProblemSubmit"/>
  <p:tag name="RAINPROBLEMTYPE" val="MultipleChoice"/>
</p:tagLst>
</file>

<file path=ppt/tags/tag168.xml><?xml version="1.0" encoding="utf-8"?>
<p:tagLst xmlns:p="http://schemas.openxmlformats.org/presentationml/2006/main">
  <p:tag name="RAINPROBLEMTYPE" val="ProblemTypeMarker"/>
</p:tagLst>
</file>

<file path=ppt/tags/tag169.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TYPE" val="ProblemTypeMarker"/>
</p:tagLst>
</file>

<file path=ppt/tags/tag170.xml><?xml version="1.0" encoding="utf-8"?>
<p:tagLst xmlns:p="http://schemas.openxmlformats.org/presentationml/2006/main">
  <p:tag name="RAINPROBLEMTYPE" val="ProblemTypeMarker"/>
</p:tagLst>
</file>

<file path=ppt/tags/tag171.xml><?xml version="1.0" encoding="utf-8"?>
<p:tagLst xmlns:p="http://schemas.openxmlformats.org/presentationml/2006/main">
  <p:tag name="RAINPROBLEMTYPE" val="ProblemTypeMarker"/>
</p:tagLst>
</file>

<file path=ppt/tags/tag172.xml><?xml version="1.0" encoding="utf-8"?>
<p:tagLst xmlns:p="http://schemas.openxmlformats.org/presentationml/2006/main">
  <p:tag name="RAINPROBLEMTYPE" val="ProblemTypeMarker"/>
</p:tagLst>
</file>

<file path=ppt/tags/tag173.xml><?xml version="1.0" encoding="utf-8"?>
<p:tagLst xmlns:p="http://schemas.openxmlformats.org/presentationml/2006/main">
  <p:tag name="RAINPROBLEM" val="ProblemSetting"/>
  <p:tag name="RAINPROBLEMTYPE" val="MultipleChoice"/>
</p:tagLst>
</file>

<file path=ppt/tags/tag174.xml><?xml version="1.0" encoding="utf-8"?>
<p:tagLst xmlns:p="http://schemas.openxmlformats.org/presentationml/2006/main">
  <p:tag name="RAINPROBLEM" val="MultipleChoice"/>
  <p:tag name="PROBLEMSCORE" val="1"/>
  <p:tag name="PROBLEMHASREMARK" val="False"/>
</p:tagLst>
</file>

<file path=ppt/tags/tag175.xml><?xml version="1.0" encoding="utf-8"?>
<p:tagLst xmlns:p="http://schemas.openxmlformats.org/presentationml/2006/main">
  <p:tag name="RAINPROBLEM" val="ProblemBody"/>
</p:tagLst>
</file>

<file path=ppt/tags/tag176.xml><?xml version="1.0" encoding="utf-8"?>
<p:tagLst xmlns:p="http://schemas.openxmlformats.org/presentationml/2006/main">
  <p:tag name="RAINPROBLEM" val="ProblemItem"/>
</p:tagLst>
</file>

<file path=ppt/tags/tag177.xml><?xml version="1.0" encoding="utf-8"?>
<p:tagLst xmlns:p="http://schemas.openxmlformats.org/presentationml/2006/main">
  <p:tag name="RAINPROBLEM" val="ProblemItem"/>
</p:tagLst>
</file>

<file path=ppt/tags/tag178.xml><?xml version="1.0" encoding="utf-8"?>
<p:tagLst xmlns:p="http://schemas.openxmlformats.org/presentationml/2006/main">
  <p:tag name="RAINPROBLEM" val="ProblemBullet"/>
  <p:tag name="RAINPROBLEMTYPE" val="MultipleChoice"/>
  <p:tag name="RAINBULLET" val="Correct"/>
</p:tagLst>
</file>

<file path=ppt/tags/tag179.xml><?xml version="1.0" encoding="utf-8"?>
<p:tagLst xmlns:p="http://schemas.openxmlformats.org/presentationml/2006/main">
  <p:tag name="RAINPROBLEM" val="ProblemBullet"/>
  <p:tag name="RAINPROBLEMTYPE" val="MultipleChoice"/>
  <p:tag name="RAINBULLET" val="Wrong"/>
</p:tagLst>
</file>

<file path=ppt/tags/tag18.xml><?xml version="1.0" encoding="utf-8"?>
<p:tagLst xmlns:p="http://schemas.openxmlformats.org/presentationml/2006/main">
  <p:tag name="RAINPROBLEMTYPE" val="ProblemTypeMarker"/>
</p:tagLst>
</file>

<file path=ppt/tags/tag180.xml><?xml version="1.0" encoding="utf-8"?>
<p:tagLst xmlns:p="http://schemas.openxmlformats.org/presentationml/2006/main">
  <p:tag name="RAINPROBLEM" val="ProblemSubmit"/>
  <p:tag name="RAINPROBLEMTYPE" val="MultipleChoice"/>
</p:tagLst>
</file>

<file path=ppt/tags/tag181.xml><?xml version="1.0" encoding="utf-8"?>
<p:tagLst xmlns:p="http://schemas.openxmlformats.org/presentationml/2006/main">
  <p:tag name="RAINPROBLEMTYPE" val="ProblemTypeMarker"/>
</p:tagLst>
</file>

<file path=ppt/tags/tag182.xml><?xml version="1.0" encoding="utf-8"?>
<p:tagLst xmlns:p="http://schemas.openxmlformats.org/presentationml/2006/main">
  <p:tag name="RAINPROBLEMTYPE" val="ProblemTypeMarker"/>
</p:tagLst>
</file>

<file path=ppt/tags/tag183.xml><?xml version="1.0" encoding="utf-8"?>
<p:tagLst xmlns:p="http://schemas.openxmlformats.org/presentationml/2006/main">
  <p:tag name="RAINPROBLEMTYPE" val="ProblemTypeMarker"/>
</p:tagLst>
</file>

<file path=ppt/tags/tag184.xml><?xml version="1.0" encoding="utf-8"?>
<p:tagLst xmlns:p="http://schemas.openxmlformats.org/presentationml/2006/main">
  <p:tag name="RAINPROBLEMTYPE" val="ProblemTypeMarker"/>
</p:tagLst>
</file>

<file path=ppt/tags/tag185.xml><?xml version="1.0" encoding="utf-8"?>
<p:tagLst xmlns:p="http://schemas.openxmlformats.org/presentationml/2006/main">
  <p:tag name="RAINPROBLEMTYPE" val="ProblemTypeMarker"/>
</p:tagLst>
</file>

<file path=ppt/tags/tag186.xml><?xml version="1.0" encoding="utf-8"?>
<p:tagLst xmlns:p="http://schemas.openxmlformats.org/presentationml/2006/main">
  <p:tag name="RAINPROBLEM" val="ProblemSetting"/>
  <p:tag name="RAINPROBLEMTYPE" val="MultipleChoice"/>
</p:tagLst>
</file>

<file path=ppt/tags/tag187.xml><?xml version="1.0" encoding="utf-8"?>
<p:tagLst xmlns:p="http://schemas.openxmlformats.org/presentationml/2006/main">
  <p:tag name="RAINPROBLEM" val="MultipleChoice"/>
  <p:tag name="PROBLEMSCORE" val="1"/>
  <p:tag name="PROBLEMHASREMARK" val="False"/>
</p:tagLst>
</file>

<file path=ppt/tags/tag188.xml><?xml version="1.0" encoding="utf-8"?>
<p:tagLst xmlns:p="http://schemas.openxmlformats.org/presentationml/2006/main">
  <p:tag name="ISLIDE.ICON" val="#46247;"/>
</p:tagLst>
</file>

<file path=ppt/tags/tag189.xml><?xml version="1.0" encoding="utf-8"?>
<p:tagLst xmlns:p="http://schemas.openxmlformats.org/presentationml/2006/main">
  <p:tag name="ISLIDE.ICON" val="#46247;"/>
</p:tagLst>
</file>

<file path=ppt/tags/tag19.xml><?xml version="1.0" encoding="utf-8"?>
<p:tagLst xmlns:p="http://schemas.openxmlformats.org/presentationml/2006/main">
  <p:tag name="RAINPROBLEMTYPE" val="ProblemTypeMarker"/>
</p:tagLst>
</file>

<file path=ppt/tags/tag190.xml><?xml version="1.0" encoding="utf-8"?>
<p:tagLst xmlns:p="http://schemas.openxmlformats.org/presentationml/2006/main">
  <p:tag name="ISLIDE.ICON" val="#46247;"/>
</p:tagLst>
</file>

<file path=ppt/tags/tag191.xml><?xml version="1.0" encoding="utf-8"?>
<p:tagLst xmlns:p="http://schemas.openxmlformats.org/presentationml/2006/main">
  <p:tag name="ISLIDE.ICON" val="#46247;"/>
</p:tagLst>
</file>

<file path=ppt/tags/tag192.xml><?xml version="1.0" encoding="utf-8"?>
<p:tagLst xmlns:p="http://schemas.openxmlformats.org/presentationml/2006/main">
  <p:tag name="ISLIDE.ICON" val="#46247;"/>
</p:tagLst>
</file>

<file path=ppt/tags/tag193.xml><?xml version="1.0" encoding="utf-8"?>
<p:tagLst xmlns:p="http://schemas.openxmlformats.org/presentationml/2006/main">
  <p:tag name="ISLIDE.ICON" val="#46247;"/>
</p:tagLst>
</file>

<file path=ppt/tags/tag194.xml><?xml version="1.0" encoding="utf-8"?>
<p:tagLst xmlns:p="http://schemas.openxmlformats.org/presentationml/2006/main">
  <p:tag name="ISLIDE.ICON" val="#46247;"/>
</p:tagLst>
</file>

<file path=ppt/tags/tag195.xml><?xml version="1.0" encoding="utf-8"?>
<p:tagLst xmlns:p="http://schemas.openxmlformats.org/presentationml/2006/main">
  <p:tag name="ISLIDE.ICON" val="#46247;"/>
</p:tagLst>
</file>

<file path=ppt/tags/tag196.xml><?xml version="1.0" encoding="utf-8"?>
<p:tagLst xmlns:p="http://schemas.openxmlformats.org/presentationml/2006/main">
  <p:tag name="ISLIDE.ICON" val="#46247;"/>
</p:tagLst>
</file>

<file path=ppt/tags/tag197.xml><?xml version="1.0" encoding="utf-8"?>
<p:tagLst xmlns:p="http://schemas.openxmlformats.org/presentationml/2006/main">
  <p:tag name="ISLIDE.ICON" val="#46247;"/>
</p:tagLst>
</file>

<file path=ppt/tags/tag198.xml><?xml version="1.0" encoding="utf-8"?>
<p:tagLst xmlns:p="http://schemas.openxmlformats.org/presentationml/2006/main">
  <p:tag name="ISLIDE.ICON" val="#46247;"/>
</p:tagLst>
</file>

<file path=ppt/tags/tag199.xml><?xml version="1.0" encoding="utf-8"?>
<p:tagLst xmlns:p="http://schemas.openxmlformats.org/presentationml/2006/main">
  <p:tag name="ISLIDE.ICON" val="#46247;"/>
</p:tagLst>
</file>

<file path=ppt/tags/tag2.xml><?xml version="1.0" encoding="utf-8"?>
<p:tagLst xmlns:p="http://schemas.openxmlformats.org/presentationml/2006/main">
  <p:tag name="RAINPROBLEM" val="ProblemSubmit"/>
  <p:tag name="RAINPROBLEMTYPE" val="ShortAnswer"/>
</p:tagLst>
</file>

<file path=ppt/tags/tag20.xml><?xml version="1.0" encoding="utf-8"?>
<p:tagLst xmlns:p="http://schemas.openxmlformats.org/presentationml/2006/main">
  <p:tag name="RAINPROBLEMTYPE" val="ProblemTypeMarker"/>
</p:tagLst>
</file>

<file path=ppt/tags/tag200.xml><?xml version="1.0" encoding="utf-8"?>
<p:tagLst xmlns:p="http://schemas.openxmlformats.org/presentationml/2006/main">
  <p:tag name="ISLIDE.ICON" val="#46247;"/>
</p:tagLst>
</file>

<file path=ppt/tags/tag201.xml><?xml version="1.0" encoding="utf-8"?>
<p:tagLst xmlns:p="http://schemas.openxmlformats.org/presentationml/2006/main">
  <p:tag name="ISLIDE.ICON" val="#46247;"/>
</p:tagLst>
</file>

<file path=ppt/tags/tag202.xml><?xml version="1.0" encoding="utf-8"?>
<p:tagLst xmlns:p="http://schemas.openxmlformats.org/presentationml/2006/main">
  <p:tag name="ISLIDE.ICON" val="#46247;"/>
</p:tagLst>
</file>

<file path=ppt/tags/tag203.xml><?xml version="1.0" encoding="utf-8"?>
<p:tagLst xmlns:p="http://schemas.openxmlformats.org/presentationml/2006/main">
  <p:tag name="ISLIDE.ICON" val="#46247;"/>
</p:tagLst>
</file>

<file path=ppt/tags/tag204.xml><?xml version="1.0" encoding="utf-8"?>
<p:tagLst xmlns:p="http://schemas.openxmlformats.org/presentationml/2006/main">
  <p:tag name="ISLIDE.ICON" val="#46247;"/>
</p:tagLst>
</file>

<file path=ppt/tags/tag205.xml><?xml version="1.0" encoding="utf-8"?>
<p:tagLst xmlns:p="http://schemas.openxmlformats.org/presentationml/2006/main">
  <p:tag name="RAINPROBLEM" val="ProblemBody"/>
</p:tagLst>
</file>

<file path=ppt/tags/tag206.xml><?xml version="1.0" encoding="utf-8"?>
<p:tagLst xmlns:p="http://schemas.openxmlformats.org/presentationml/2006/main">
  <p:tag name="RAINPROBLEM" val="ProblemItem"/>
</p:tagLst>
</file>

<file path=ppt/tags/tag207.xml><?xml version="1.0" encoding="utf-8"?>
<p:tagLst xmlns:p="http://schemas.openxmlformats.org/presentationml/2006/main">
  <p:tag name="RAINPROBLEM" val="ProblemItem"/>
</p:tagLst>
</file>

<file path=ppt/tags/tag208.xml><?xml version="1.0" encoding="utf-8"?>
<p:tagLst xmlns:p="http://schemas.openxmlformats.org/presentationml/2006/main">
  <p:tag name="RAINPROBLEM" val="ProblemBullet"/>
  <p:tag name="RAINPROBLEMTYPE" val="MultipleChoice"/>
  <p:tag name="RAINBULLET" val="Correct"/>
</p:tagLst>
</file>

<file path=ppt/tags/tag209.xml><?xml version="1.0" encoding="utf-8"?>
<p:tagLst xmlns:p="http://schemas.openxmlformats.org/presentationml/2006/main">
  <p:tag name="RAINPROBLEM" val="ProblemBullet"/>
  <p:tag name="RAINPROBLEMTYPE" val="MultipleChoice"/>
  <p:tag name="RAINBULLET" val="Wrong"/>
</p:tagLst>
</file>

<file path=ppt/tags/tag21.xml><?xml version="1.0" encoding="utf-8"?>
<p:tagLst xmlns:p="http://schemas.openxmlformats.org/presentationml/2006/main">
  <p:tag name="RAINPROBLEM" val="ProblemSetting"/>
  <p:tag name="RAINPROBLEMTYPE" val="ShortAnswer"/>
</p:tagLst>
</file>

<file path=ppt/tags/tag210.xml><?xml version="1.0" encoding="utf-8"?>
<p:tagLst xmlns:p="http://schemas.openxmlformats.org/presentationml/2006/main">
  <p:tag name="RAINPROBLEM" val="ProblemSubmit"/>
  <p:tag name="RAINPROBLEMTYPE" val="MultipleChoice"/>
</p:tagLst>
</file>

<file path=ppt/tags/tag211.xml><?xml version="1.0" encoding="utf-8"?>
<p:tagLst xmlns:p="http://schemas.openxmlformats.org/presentationml/2006/main">
  <p:tag name="RAINPROBLEMTYPE" val="ProblemTypeMarker"/>
</p:tagLst>
</file>

<file path=ppt/tags/tag212.xml><?xml version="1.0" encoding="utf-8"?>
<p:tagLst xmlns:p="http://schemas.openxmlformats.org/presentationml/2006/main">
  <p:tag name="RAINPROBLEMTYPE" val="ProblemTypeMarker"/>
</p:tagLst>
</file>

<file path=ppt/tags/tag213.xml><?xml version="1.0" encoding="utf-8"?>
<p:tagLst xmlns:p="http://schemas.openxmlformats.org/presentationml/2006/main">
  <p:tag name="RAINPROBLEMTYPE" val="ProblemTypeMarker"/>
</p:tagLst>
</file>

<file path=ppt/tags/tag214.xml><?xml version="1.0" encoding="utf-8"?>
<p:tagLst xmlns:p="http://schemas.openxmlformats.org/presentationml/2006/main">
  <p:tag name="RAINPROBLEMTYPE" val="ProblemTypeMarker"/>
</p:tagLst>
</file>

<file path=ppt/tags/tag215.xml><?xml version="1.0" encoding="utf-8"?>
<p:tagLst xmlns:p="http://schemas.openxmlformats.org/presentationml/2006/main">
  <p:tag name="RAINPROBLEMTYPE" val="ProblemTypeMarker"/>
</p:tagLst>
</file>

<file path=ppt/tags/tag216.xml><?xml version="1.0" encoding="utf-8"?>
<p:tagLst xmlns:p="http://schemas.openxmlformats.org/presentationml/2006/main">
  <p:tag name="RAINPROBLEM" val="ProblemSetting"/>
  <p:tag name="RAINPROBLEMTYPE" val="MultipleChoice"/>
</p:tagLst>
</file>

<file path=ppt/tags/tag217.xml><?xml version="1.0" encoding="utf-8"?>
<p:tagLst xmlns:p="http://schemas.openxmlformats.org/presentationml/2006/main">
  <p:tag name="RAINPROBLEM" val="MultipleChoice"/>
  <p:tag name="PROBLEMSCORE" val="1"/>
  <p:tag name="PROBLEMHASREMARK" val="False"/>
</p:tagLst>
</file>

<file path=ppt/tags/tag218.xml><?xml version="1.0" encoding="utf-8"?>
<p:tagLst xmlns:p="http://schemas.openxmlformats.org/presentationml/2006/main">
  <p:tag name="ISLIDE.ICON" val="#46247;"/>
</p:tagLst>
</file>

<file path=ppt/tags/tag219.xml><?xml version="1.0" encoding="utf-8"?>
<p:tagLst xmlns:p="http://schemas.openxmlformats.org/presentationml/2006/main">
  <p:tag name="RAINPROBLEM" val="ProblemBody"/>
</p:tagLst>
</file>

<file path=ppt/tags/tag22.xml><?xml version="1.0" encoding="utf-8"?>
<p:tagLst xmlns:p="http://schemas.openxmlformats.org/presentationml/2006/main">
  <p:tag name="RAINPROBLEM" val="ShortAnswer"/>
  <p:tag name="PROBLEMSCORE" val="10.0"/>
  <p:tag name="PROBLEMVOICEALLOWED" val="False"/>
</p:tagLst>
</file>

<file path=ppt/tags/tag220.xml><?xml version="1.0" encoding="utf-8"?>
<p:tagLst xmlns:p="http://schemas.openxmlformats.org/presentationml/2006/main">
  <p:tag name="RAINPROBLEM" val="ProblemSubmit"/>
  <p:tag name="RAINPROBLEMTYPE" val="ShortAnswer"/>
</p:tagLst>
</file>

<file path=ppt/tags/tag221.xml><?xml version="1.0" encoding="utf-8"?>
<p:tagLst xmlns:p="http://schemas.openxmlformats.org/presentationml/2006/main">
  <p:tag name="RAINPROBLEMTYPE" val="ProblemTypeMarker"/>
</p:tagLst>
</file>

<file path=ppt/tags/tag222.xml><?xml version="1.0" encoding="utf-8"?>
<p:tagLst xmlns:p="http://schemas.openxmlformats.org/presentationml/2006/main">
  <p:tag name="RAINPROBLEMTYPE" val="ProblemTypeMarker"/>
</p:tagLst>
</file>

<file path=ppt/tags/tag223.xml><?xml version="1.0" encoding="utf-8"?>
<p:tagLst xmlns:p="http://schemas.openxmlformats.org/presentationml/2006/main">
  <p:tag name="RAINPROBLEMTYPE" val="ProblemTypeMarker"/>
</p:tagLst>
</file>

<file path=ppt/tags/tag224.xml><?xml version="1.0" encoding="utf-8"?>
<p:tagLst xmlns:p="http://schemas.openxmlformats.org/presentationml/2006/main">
  <p:tag name="RAINPROBLEMTYPE" val="ProblemTypeMarker"/>
</p:tagLst>
</file>

<file path=ppt/tags/tag225.xml><?xml version="1.0" encoding="utf-8"?>
<p:tagLst xmlns:p="http://schemas.openxmlformats.org/presentationml/2006/main">
  <p:tag name="RAINPROBLEM" val="ProblemSetting"/>
  <p:tag name="RAINPROBLEMTYPE" val="ShortAnswer"/>
</p:tagLst>
</file>

<file path=ppt/tags/tag226.xml><?xml version="1.0" encoding="utf-8"?>
<p:tagLst xmlns:p="http://schemas.openxmlformats.org/presentationml/2006/main">
  <p:tag name="RAINPROBLEM" val="ShortAnswer"/>
  <p:tag name="PROBLEMSCORE" val="10"/>
  <p:tag name="PROBLEMVOICEALLOWED" val="False"/>
</p:tagLst>
</file>

<file path=ppt/tags/tag227.xml><?xml version="1.0" encoding="utf-8"?>
<p:tagLst xmlns:p="http://schemas.openxmlformats.org/presentationml/2006/main">
  <p:tag name="ISLIDE.ICON" val="#46247;"/>
</p:tagLst>
</file>

<file path=ppt/tags/tag228.xml><?xml version="1.0" encoding="utf-8"?>
<p:tagLst xmlns:p="http://schemas.openxmlformats.org/presentationml/2006/main">
  <p:tag name="ISLIDE.ICON" val="#46247;"/>
</p:tagLst>
</file>

<file path=ppt/tags/tag229.xml><?xml version="1.0" encoding="utf-8"?>
<p:tagLst xmlns:p="http://schemas.openxmlformats.org/presentationml/2006/main">
  <p:tag name="KSO_WM_DIAGRAM_VIRTUALLY_FRAME" val="{&quot;height&quot;:455.7024409448819,&quot;left&quot;:274.4999212598425,&quot;top&quot;:66.72118110236221,&quot;width&quot;:601.5000787401575}"/>
</p:tagLst>
</file>

<file path=ppt/tags/tag23.xml><?xml version="1.0" encoding="utf-8"?>
<p:tagLst xmlns:p="http://schemas.openxmlformats.org/presentationml/2006/main">
  <p:tag name="ISLIDE.ICON" val="#46247;"/>
</p:tagLst>
</file>

<file path=ppt/tags/tag230.xml><?xml version="1.0" encoding="utf-8"?>
<p:tagLst xmlns:p="http://schemas.openxmlformats.org/presentationml/2006/main">
  <p:tag name="KSO_WM_DIAGRAM_VIRTUALLY_FRAME" val="{&quot;height&quot;:455.7024409448819,&quot;left&quot;:274.4999212598425,&quot;top&quot;:66.72118110236221,&quot;width&quot;:601.5000787401575}"/>
</p:tagLst>
</file>

<file path=ppt/tags/tag231.xml><?xml version="1.0" encoding="utf-8"?>
<p:tagLst xmlns:p="http://schemas.openxmlformats.org/presentationml/2006/main">
  <p:tag name="KSO_WM_DIAGRAM_VIRTUALLY_FRAME" val="{&quot;height&quot;:455.7024409448819,&quot;left&quot;:274.4999212598425,&quot;top&quot;:66.72118110236221,&quot;width&quot;:601.5000787401575}"/>
</p:tagLst>
</file>

<file path=ppt/tags/tag232.xml><?xml version="1.0" encoding="utf-8"?>
<p:tagLst xmlns:p="http://schemas.openxmlformats.org/presentationml/2006/main">
  <p:tag name="KSO_WM_DIAGRAM_VIRTUALLY_FRAME" val="{&quot;height&quot;:455.7024409448819,&quot;left&quot;:274.4999212598425,&quot;top&quot;:66.72118110236221,&quot;width&quot;:601.5000787401575}"/>
</p:tagLst>
</file>

<file path=ppt/tags/tag233.xml><?xml version="1.0" encoding="utf-8"?>
<p:tagLst xmlns:p="http://schemas.openxmlformats.org/presentationml/2006/main">
  <p:tag name="KSO_WM_DIAGRAM_VIRTUALLY_FRAME" val="{&quot;height&quot;:455.7024409448819,&quot;left&quot;:274.4999212598425,&quot;top&quot;:66.72118110236221,&quot;width&quot;:601.5000787401575}"/>
</p:tagLst>
</file>

<file path=ppt/tags/tag234.xml><?xml version="1.0" encoding="utf-8"?>
<p:tagLst xmlns:p="http://schemas.openxmlformats.org/presentationml/2006/main">
  <p:tag name="KSO_WM_DIAGRAM_VIRTUALLY_FRAME" val="{&quot;height&quot;:455.7024409448819,&quot;left&quot;:274.4999212598425,&quot;top&quot;:66.72118110236221,&quot;width&quot;:601.5000787401575}"/>
</p:tagLst>
</file>

<file path=ppt/tags/tag235.xml><?xml version="1.0" encoding="utf-8"?>
<p:tagLst xmlns:p="http://schemas.openxmlformats.org/presentationml/2006/main">
  <p:tag name="KSO_WM_DIAGRAM_VIRTUALLY_FRAME" val="{&quot;height&quot;:455.7024409448819,&quot;left&quot;:274.4999212598425,&quot;top&quot;:66.72118110236221,&quot;width&quot;:601.5000787401575}"/>
</p:tagLst>
</file>

<file path=ppt/tags/tag236.xml><?xml version="1.0" encoding="utf-8"?>
<p:tagLst xmlns:p="http://schemas.openxmlformats.org/presentationml/2006/main">
  <p:tag name="KSO_WM_DIAGRAM_VIRTUALLY_FRAME" val="{&quot;height&quot;:455.7024409448819,&quot;left&quot;:274.4999212598425,&quot;top&quot;:66.72118110236221,&quot;width&quot;:601.5000787401575}"/>
</p:tagLst>
</file>

<file path=ppt/tags/tag237.xml><?xml version="1.0" encoding="utf-8"?>
<p:tagLst xmlns:p="http://schemas.openxmlformats.org/presentationml/2006/main">
  <p:tag name="KSO_WM_DIAGRAM_VIRTUALLY_FRAME" val="{&quot;height&quot;:455.7024409448819,&quot;left&quot;:274.4999212598425,&quot;top&quot;:66.72118110236221,&quot;width&quot;:601.5000787401575}"/>
</p:tagLst>
</file>

<file path=ppt/tags/tag238.xml><?xml version="1.0" encoding="utf-8"?>
<p:tagLst xmlns:p="http://schemas.openxmlformats.org/presentationml/2006/main">
  <p:tag name="KSO_WM_DIAGRAM_VIRTUALLY_FRAME" val="{&quot;height&quot;:455.7024409448819,&quot;left&quot;:274.4999212598425,&quot;top&quot;:66.72118110236221,&quot;width&quot;:601.5000787401575}"/>
</p:tagLst>
</file>

<file path=ppt/tags/tag239.xml><?xml version="1.0" encoding="utf-8"?>
<p:tagLst xmlns:p="http://schemas.openxmlformats.org/presentationml/2006/main">
  <p:tag name="ISLIDE.ICON" val="#46247;"/>
</p:tagLst>
</file>

<file path=ppt/tags/tag24.xml><?xml version="1.0" encoding="utf-8"?>
<p:tagLst xmlns:p="http://schemas.openxmlformats.org/presentationml/2006/main">
  <p:tag name="ISLIDE.ICON" val="#46247;"/>
</p:tagLst>
</file>

<file path=ppt/tags/tag240.xml><?xml version="1.0" encoding="utf-8"?>
<p:tagLst xmlns:p="http://schemas.openxmlformats.org/presentationml/2006/main">
  <p:tag name="ISLIDE.ICON" val="#46247;"/>
</p:tagLst>
</file>

<file path=ppt/tags/tag241.xml><?xml version="1.0" encoding="utf-8"?>
<p:tagLst xmlns:p="http://schemas.openxmlformats.org/presentationml/2006/main">
  <p:tag name="ISLIDE.ICON" val="#46247;"/>
</p:tagLst>
</file>

<file path=ppt/tags/tag242.xml><?xml version="1.0" encoding="utf-8"?>
<p:tagLst xmlns:p="http://schemas.openxmlformats.org/presentationml/2006/main">
  <p:tag name="ISLIDE.ICON" val="#46247;"/>
</p:tagLst>
</file>

<file path=ppt/tags/tag243.xml><?xml version="1.0" encoding="utf-8"?>
<p:tagLst xmlns:p="http://schemas.openxmlformats.org/presentationml/2006/main">
  <p:tag name="ISLIDE.ICON" val="#46247;"/>
</p:tagLst>
</file>

<file path=ppt/tags/tag244.xml><?xml version="1.0" encoding="utf-8"?>
<p:tagLst xmlns:p="http://schemas.openxmlformats.org/presentationml/2006/main">
  <p:tag name="ISLIDE.ICON" val="#46247;"/>
</p:tagLst>
</file>

<file path=ppt/tags/tag245.xml><?xml version="1.0" encoding="utf-8"?>
<p:tagLst xmlns:p="http://schemas.openxmlformats.org/presentationml/2006/main">
  <p:tag name="ISLIDE.ICON" val="#46247;"/>
</p:tagLst>
</file>

<file path=ppt/tags/tag246.xml><?xml version="1.0" encoding="utf-8"?>
<p:tagLst xmlns:p="http://schemas.openxmlformats.org/presentationml/2006/main">
  <p:tag name="ISLIDE.ICON" val="#46247;"/>
</p:tagLst>
</file>

<file path=ppt/tags/tag247.xml><?xml version="1.0" encoding="utf-8"?>
<p:tagLst xmlns:p="http://schemas.openxmlformats.org/presentationml/2006/main">
  <p:tag name="RAINPROBLEM" val="ProblemBody"/>
</p:tagLst>
</file>

<file path=ppt/tags/tag248.xml><?xml version="1.0" encoding="utf-8"?>
<p:tagLst xmlns:p="http://schemas.openxmlformats.org/presentationml/2006/main">
  <p:tag name="RAINPROBLEM" val="ProblemItem"/>
</p:tagLst>
</file>

<file path=ppt/tags/tag249.xml><?xml version="1.0" encoding="utf-8"?>
<p:tagLst xmlns:p="http://schemas.openxmlformats.org/presentationml/2006/main">
  <p:tag name="RAINPROBLEM" val="ProblemItem"/>
</p:tagLst>
</file>

<file path=ppt/tags/tag25.xml><?xml version="1.0" encoding="utf-8"?>
<p:tagLst xmlns:p="http://schemas.openxmlformats.org/presentationml/2006/main">
  <p:tag name="KSO_WM_DIAGRAM_VIRTUALLY_FRAME" val="{&quot;height&quot;:336.75551181102367,&quot;left&quot;:227.30228346456693,&quot;top&quot;:129.01787401574802,&quot;width&quot;:561.1396062992126}"/>
</p:tagLst>
</file>

<file path=ppt/tags/tag250.xml><?xml version="1.0" encoding="utf-8"?>
<p:tagLst xmlns:p="http://schemas.openxmlformats.org/presentationml/2006/main">
  <p:tag name="RAINPROBLEM" val="ProblemItem"/>
</p:tagLst>
</file>

<file path=ppt/tags/tag251.xml><?xml version="1.0" encoding="utf-8"?>
<p:tagLst xmlns:p="http://schemas.openxmlformats.org/presentationml/2006/main">
  <p:tag name="RAINPROBLEM" val="ProblemItem"/>
</p:tagLst>
</file>

<file path=ppt/tags/tag252.xml><?xml version="1.0" encoding="utf-8"?>
<p:tagLst xmlns:p="http://schemas.openxmlformats.org/presentationml/2006/main">
  <p:tag name="RAINPROBLEM" val="ProblemBullet"/>
  <p:tag name="RAINPROBLEMTYPE" val="MultipleChoice"/>
  <p:tag name="RAINBULLET" val="Wrong"/>
</p:tagLst>
</file>

<file path=ppt/tags/tag253.xml><?xml version="1.0" encoding="utf-8"?>
<p:tagLst xmlns:p="http://schemas.openxmlformats.org/presentationml/2006/main">
  <p:tag name="RAINPROBLEM" val="ProblemBullet"/>
  <p:tag name="RAINPROBLEMTYPE" val="MultipleChoice"/>
  <p:tag name="RAINBULLET" val="Correct"/>
</p:tagLst>
</file>

<file path=ppt/tags/tag254.xml><?xml version="1.0" encoding="utf-8"?>
<p:tagLst xmlns:p="http://schemas.openxmlformats.org/presentationml/2006/main">
  <p:tag name="RAINPROBLEM" val="ProblemBullet"/>
  <p:tag name="RAINPROBLEMTYPE" val="MultipleChoice"/>
  <p:tag name="RAINBULLET" val="Wrong"/>
</p:tagLst>
</file>

<file path=ppt/tags/tag255.xml><?xml version="1.0" encoding="utf-8"?>
<p:tagLst xmlns:p="http://schemas.openxmlformats.org/presentationml/2006/main">
  <p:tag name="RAINPROBLEM" val="ProblemBullet"/>
  <p:tag name="RAINPROBLEMTYPE" val="MultipleChoice"/>
  <p:tag name="RAINBULLET" val="Wrong"/>
</p:tagLst>
</file>

<file path=ppt/tags/tag256.xml><?xml version="1.0" encoding="utf-8"?>
<p:tagLst xmlns:p="http://schemas.openxmlformats.org/presentationml/2006/main">
  <p:tag name="RAINPROBLEM" val="ProblemSubmit"/>
  <p:tag name="RAINPROBLEMTYPE" val="MultipleChoice"/>
</p:tagLst>
</file>

<file path=ppt/tags/tag257.xml><?xml version="1.0" encoding="utf-8"?>
<p:tagLst xmlns:p="http://schemas.openxmlformats.org/presentationml/2006/main">
  <p:tag name="RAINPROBLEMTYPE" val="ProblemTypeMarker"/>
</p:tagLst>
</file>

<file path=ppt/tags/tag258.xml><?xml version="1.0" encoding="utf-8"?>
<p:tagLst xmlns:p="http://schemas.openxmlformats.org/presentationml/2006/main">
  <p:tag name="RAINPROBLEMTYPE" val="ProblemTypeMarker"/>
</p:tagLst>
</file>

<file path=ppt/tags/tag259.xml><?xml version="1.0" encoding="utf-8"?>
<p:tagLst xmlns:p="http://schemas.openxmlformats.org/presentationml/2006/main">
  <p:tag name="RAINPROBLEMTYPE" val="ProblemTypeMarker"/>
</p:tagLst>
</file>

<file path=ppt/tags/tag26.xml><?xml version="1.0" encoding="utf-8"?>
<p:tagLst xmlns:p="http://schemas.openxmlformats.org/presentationml/2006/main">
  <p:tag name="KSO_WM_DIAGRAM_VIRTUALLY_FRAME" val="{&quot;height&quot;:336.75551181102367,&quot;left&quot;:227.30228346456693,&quot;top&quot;:129.01787401574802,&quot;width&quot;:561.1396062992126}"/>
</p:tagLst>
</file>

<file path=ppt/tags/tag260.xml><?xml version="1.0" encoding="utf-8"?>
<p:tagLst xmlns:p="http://schemas.openxmlformats.org/presentationml/2006/main">
  <p:tag name="RAINPROBLEMTYPE" val="ProblemTypeMarker"/>
</p:tagLst>
</file>

<file path=ppt/tags/tag261.xml><?xml version="1.0" encoding="utf-8"?>
<p:tagLst xmlns:p="http://schemas.openxmlformats.org/presentationml/2006/main">
  <p:tag name="RAINPROBLEMTYPE" val="ProblemTypeMarker"/>
</p:tagLst>
</file>

<file path=ppt/tags/tag262.xml><?xml version="1.0" encoding="utf-8"?>
<p:tagLst xmlns:p="http://schemas.openxmlformats.org/presentationml/2006/main">
  <p:tag name="RAINPROBLEM" val="ProblemSetting"/>
  <p:tag name="RAINPROBLEMTYPE" val="MultipleChoice"/>
</p:tagLst>
</file>

<file path=ppt/tags/tag263.xml><?xml version="1.0" encoding="utf-8"?>
<p:tagLst xmlns:p="http://schemas.openxmlformats.org/presentationml/2006/main">
  <p:tag name="RAINPROBLEM" val="MultipleChoice"/>
  <p:tag name="PROBLEMSCORE" val="1"/>
  <p:tag name="PROBLEMHASREMARK" val="False"/>
</p:tagLst>
</file>

<file path=ppt/tags/tag264.xml><?xml version="1.0" encoding="utf-8"?>
<p:tagLst xmlns:p="http://schemas.openxmlformats.org/presentationml/2006/main">
  <p:tag name="RAINPROBLEM" val="ProblemBody"/>
</p:tagLst>
</file>

<file path=ppt/tags/tag265.xml><?xml version="1.0" encoding="utf-8"?>
<p:tagLst xmlns:p="http://schemas.openxmlformats.org/presentationml/2006/main">
  <p:tag name="RAINPROBLEM" val="ProblemItem"/>
</p:tagLst>
</file>

<file path=ppt/tags/tag266.xml><?xml version="1.0" encoding="utf-8"?>
<p:tagLst xmlns:p="http://schemas.openxmlformats.org/presentationml/2006/main">
  <p:tag name="RAINPROBLEM" val="ProblemItem"/>
</p:tagLst>
</file>

<file path=ppt/tags/tag267.xml><?xml version="1.0" encoding="utf-8"?>
<p:tagLst xmlns:p="http://schemas.openxmlformats.org/presentationml/2006/main">
  <p:tag name="RAINPROBLEM" val="ProblemItem"/>
</p:tagLst>
</file>

<file path=ppt/tags/tag268.xml><?xml version="1.0" encoding="utf-8"?>
<p:tagLst xmlns:p="http://schemas.openxmlformats.org/presentationml/2006/main">
  <p:tag name="RAINPROBLEM" val="ProblemItem"/>
</p:tagLst>
</file>

<file path=ppt/tags/tag269.xml><?xml version="1.0" encoding="utf-8"?>
<p:tagLst xmlns:p="http://schemas.openxmlformats.org/presentationml/2006/main">
  <p:tag name="RAINPROBLEM" val="ProblemBullet"/>
  <p:tag name="RAINPROBLEMTYPE" val="MultipleChoice"/>
  <p:tag name="RAINBULLET" val="Wrong"/>
</p:tagLst>
</file>

<file path=ppt/tags/tag27.xml><?xml version="1.0" encoding="utf-8"?>
<p:tagLst xmlns:p="http://schemas.openxmlformats.org/presentationml/2006/main">
  <p:tag name="KSO_WM_DIAGRAM_VIRTUALLY_FRAME" val="{&quot;height&quot;:336.75551181102367,&quot;left&quot;:227.30228346456693,&quot;top&quot;:129.01787401574802,&quot;width&quot;:561.1396062992126}"/>
</p:tagLst>
</file>

<file path=ppt/tags/tag270.xml><?xml version="1.0" encoding="utf-8"?>
<p:tagLst xmlns:p="http://schemas.openxmlformats.org/presentationml/2006/main">
  <p:tag name="RAINPROBLEM" val="ProblemBullet"/>
  <p:tag name="RAINPROBLEMTYPE" val="MultipleChoice"/>
  <p:tag name="RAINBULLET" val="Wrong"/>
</p:tagLst>
</file>

<file path=ppt/tags/tag271.xml><?xml version="1.0" encoding="utf-8"?>
<p:tagLst xmlns:p="http://schemas.openxmlformats.org/presentationml/2006/main">
  <p:tag name="RAINPROBLEM" val="ProblemBullet"/>
  <p:tag name="RAINPROBLEMTYPE" val="MultipleChoice"/>
  <p:tag name="RAINBULLET" val="Correct"/>
</p:tagLst>
</file>

<file path=ppt/tags/tag272.xml><?xml version="1.0" encoding="utf-8"?>
<p:tagLst xmlns:p="http://schemas.openxmlformats.org/presentationml/2006/main">
  <p:tag name="RAINPROBLEM" val="ProblemBullet"/>
  <p:tag name="RAINPROBLEMTYPE" val="MultipleChoice"/>
  <p:tag name="RAINBULLET" val="Wrong"/>
</p:tagLst>
</file>

<file path=ppt/tags/tag273.xml><?xml version="1.0" encoding="utf-8"?>
<p:tagLst xmlns:p="http://schemas.openxmlformats.org/presentationml/2006/main">
  <p:tag name="RAINPROBLEM" val="ProblemSubmit"/>
  <p:tag name="RAINPROBLEMTYPE" val="MultipleChoice"/>
</p:tagLst>
</file>

<file path=ppt/tags/tag274.xml><?xml version="1.0" encoding="utf-8"?>
<p:tagLst xmlns:p="http://schemas.openxmlformats.org/presentationml/2006/main">
  <p:tag name="RAINPROBLEMTYPE" val="ProblemTypeMarker"/>
</p:tagLst>
</file>

<file path=ppt/tags/tag275.xml><?xml version="1.0" encoding="utf-8"?>
<p:tagLst xmlns:p="http://schemas.openxmlformats.org/presentationml/2006/main">
  <p:tag name="RAINPROBLEMTYPE" val="ProblemTypeMarker"/>
</p:tagLst>
</file>

<file path=ppt/tags/tag276.xml><?xml version="1.0" encoding="utf-8"?>
<p:tagLst xmlns:p="http://schemas.openxmlformats.org/presentationml/2006/main">
  <p:tag name="RAINPROBLEMTYPE" val="ProblemTypeMarker"/>
</p:tagLst>
</file>

<file path=ppt/tags/tag277.xml><?xml version="1.0" encoding="utf-8"?>
<p:tagLst xmlns:p="http://schemas.openxmlformats.org/presentationml/2006/main">
  <p:tag name="RAINPROBLEMTYPE" val="ProblemTypeMarker"/>
</p:tagLst>
</file>

<file path=ppt/tags/tag278.xml><?xml version="1.0" encoding="utf-8"?>
<p:tagLst xmlns:p="http://schemas.openxmlformats.org/presentationml/2006/main">
  <p:tag name="RAINPROBLEMTYPE" val="ProblemTypeMarker"/>
</p:tagLst>
</file>

<file path=ppt/tags/tag279.xml><?xml version="1.0" encoding="utf-8"?>
<p:tagLst xmlns:p="http://schemas.openxmlformats.org/presentationml/2006/main">
  <p:tag name="RAINPROBLEM" val="ProblemSetting"/>
  <p:tag name="RAINPROBLEMTYPE" val="MultipleChoice"/>
</p:tagLst>
</file>

<file path=ppt/tags/tag28.xml><?xml version="1.0" encoding="utf-8"?>
<p:tagLst xmlns:p="http://schemas.openxmlformats.org/presentationml/2006/main">
  <p:tag name="KSO_WM_DIAGRAM_VIRTUALLY_FRAME" val="{&quot;height&quot;:336.75551181102367,&quot;left&quot;:227.30228346456693,&quot;top&quot;:129.01787401574802,&quot;width&quot;:561.1396062992126}"/>
</p:tagLst>
</file>

<file path=ppt/tags/tag280.xml><?xml version="1.0" encoding="utf-8"?>
<p:tagLst xmlns:p="http://schemas.openxmlformats.org/presentationml/2006/main">
  <p:tag name="RAINPROBLEM" val="MultipleChoice"/>
  <p:tag name="PROBLEMSCORE" val="1"/>
</p:tagLst>
</file>

<file path=ppt/tags/tag281.xml><?xml version="1.0" encoding="utf-8"?>
<p:tagLst xmlns:p="http://schemas.openxmlformats.org/presentationml/2006/main">
  <p:tag name="RAINPROBLEM" val="ProblemBody"/>
</p:tagLst>
</file>

<file path=ppt/tags/tag282.xml><?xml version="1.0" encoding="utf-8"?>
<p:tagLst xmlns:p="http://schemas.openxmlformats.org/presentationml/2006/main">
  <p:tag name="RAINPROBLEM" val="ProblemItem"/>
</p:tagLst>
</file>

<file path=ppt/tags/tag283.xml><?xml version="1.0" encoding="utf-8"?>
<p:tagLst xmlns:p="http://schemas.openxmlformats.org/presentationml/2006/main">
  <p:tag name="RAINPROBLEM" val="ProblemItem"/>
</p:tagLst>
</file>

<file path=ppt/tags/tag284.xml><?xml version="1.0" encoding="utf-8"?>
<p:tagLst xmlns:p="http://schemas.openxmlformats.org/presentationml/2006/main">
  <p:tag name="RAINPROBLEM" val="ProblemBullet"/>
  <p:tag name="RAINPROBLEMTYPE" val="MultipleChoice"/>
  <p:tag name="RAINBULLET" val="Correct"/>
</p:tagLst>
</file>

<file path=ppt/tags/tag285.xml><?xml version="1.0" encoding="utf-8"?>
<p:tagLst xmlns:p="http://schemas.openxmlformats.org/presentationml/2006/main">
  <p:tag name="RAINPROBLEM" val="ProblemBullet"/>
  <p:tag name="RAINPROBLEMTYPE" val="MultipleChoice"/>
  <p:tag name="RAINBULLET" val="Wrong"/>
</p:tagLst>
</file>

<file path=ppt/tags/tag286.xml><?xml version="1.0" encoding="utf-8"?>
<p:tagLst xmlns:p="http://schemas.openxmlformats.org/presentationml/2006/main">
  <p:tag name="RAINPROBLEM" val="ProblemSubmit"/>
  <p:tag name="RAINPROBLEMTYPE" val="MultipleChoice"/>
</p:tagLst>
</file>

<file path=ppt/tags/tag287.xml><?xml version="1.0" encoding="utf-8"?>
<p:tagLst xmlns:p="http://schemas.openxmlformats.org/presentationml/2006/main">
  <p:tag name="RAINPROBLEMTYPE" val="ProblemTypeMarker"/>
</p:tagLst>
</file>

<file path=ppt/tags/tag288.xml><?xml version="1.0" encoding="utf-8"?>
<p:tagLst xmlns:p="http://schemas.openxmlformats.org/presentationml/2006/main">
  <p:tag name="RAINPROBLEMTYPE" val="ProblemTypeMarker"/>
</p:tagLst>
</file>

<file path=ppt/tags/tag289.xml><?xml version="1.0" encoding="utf-8"?>
<p:tagLst xmlns:p="http://schemas.openxmlformats.org/presentationml/2006/main">
  <p:tag name="RAINPROBLEMTYPE" val="ProblemTypeMarker"/>
</p:tagLst>
</file>

<file path=ppt/tags/tag29.xml><?xml version="1.0" encoding="utf-8"?>
<p:tagLst xmlns:p="http://schemas.openxmlformats.org/presentationml/2006/main">
  <p:tag name="KSO_WM_DIAGRAM_VIRTUALLY_FRAME" val="{&quot;height&quot;:336.75551181102367,&quot;left&quot;:227.30228346456693,&quot;top&quot;:129.01787401574802,&quot;width&quot;:561.1396062992126}"/>
</p:tagLst>
</file>

<file path=ppt/tags/tag290.xml><?xml version="1.0" encoding="utf-8"?>
<p:tagLst xmlns:p="http://schemas.openxmlformats.org/presentationml/2006/main">
  <p:tag name="RAINPROBLEMTYPE" val="ProblemTypeMarker"/>
</p:tagLst>
</file>

<file path=ppt/tags/tag291.xml><?xml version="1.0" encoding="utf-8"?>
<p:tagLst xmlns:p="http://schemas.openxmlformats.org/presentationml/2006/main">
  <p:tag name="RAINPROBLEMTYPE" val="ProblemTypeMarker"/>
</p:tagLst>
</file>

<file path=ppt/tags/tag292.xml><?xml version="1.0" encoding="utf-8"?>
<p:tagLst xmlns:p="http://schemas.openxmlformats.org/presentationml/2006/main">
  <p:tag name="RAINPROBLEM" val="ProblemSetting"/>
  <p:tag name="RAINPROBLEMTYPE" val="MultipleChoice"/>
</p:tagLst>
</file>

<file path=ppt/tags/tag293.xml><?xml version="1.0" encoding="utf-8"?>
<p:tagLst xmlns:p="http://schemas.openxmlformats.org/presentationml/2006/main">
  <p:tag name="RAINPROBLEM" val="MultipleChoice"/>
  <p:tag name="PROBLEMSCORE" val="1"/>
  <p:tag name="PROBLEMHASREMARK" val="False"/>
</p:tagLst>
</file>

<file path=ppt/tags/tag294.xml><?xml version="1.0" encoding="utf-8"?>
<p:tagLst xmlns:p="http://schemas.openxmlformats.org/presentationml/2006/main">
  <p:tag name="ISLIDE.GUIDESSETTING" val="{&quot;Id&quot;:null,&quot;Name&quot;:&quot;宽&quot;,&quot;HeaderHeight&quot;:10.612244897959188,&quot;FooterHeight&quot;:10.0,&quot;SideMargin&quot;:6.4,&quot;TopMargin&quot;:0.0,&quot;BottomMargin&quot;:0.0,&quot;IntervalMargin&quot;:0.0,&quot;SettingType&quot;:&quot;System&quot;}"/>
</p:tagLst>
</file>

<file path=ppt/tags/tag3.xml><?xml version="1.0" encoding="utf-8"?>
<p:tagLst xmlns:p="http://schemas.openxmlformats.org/presentationml/2006/main">
  <p:tag name="RAINPROBLEMTYPE" val="ProblemTypeMarker"/>
</p:tagLst>
</file>

<file path=ppt/tags/tag30.xml><?xml version="1.0" encoding="utf-8"?>
<p:tagLst xmlns:p="http://schemas.openxmlformats.org/presentationml/2006/main">
  <p:tag name="KSO_WM_DIAGRAM_VIRTUALLY_FRAME" val="{&quot;height&quot;:336.75551181102367,&quot;left&quot;:227.30228346456693,&quot;top&quot;:129.01787401574802,&quot;width&quot;:561.1396062992126}"/>
</p:tagLst>
</file>

<file path=ppt/tags/tag31.xml><?xml version="1.0" encoding="utf-8"?>
<p:tagLst xmlns:p="http://schemas.openxmlformats.org/presentationml/2006/main">
  <p:tag name="KSO_WM_DIAGRAM_VIRTUALLY_FRAME" val="{&quot;height&quot;:336.75551181102367,&quot;left&quot;:227.30228346456693,&quot;top&quot;:129.01787401574802,&quot;width&quot;:561.1396062992126}"/>
</p:tagLst>
</file>

<file path=ppt/tags/tag32.xml><?xml version="1.0" encoding="utf-8"?>
<p:tagLst xmlns:p="http://schemas.openxmlformats.org/presentationml/2006/main">
  <p:tag name="KSO_WM_DIAGRAM_VIRTUALLY_FRAME" val="{&quot;height&quot;:336.75551181102367,&quot;left&quot;:227.30228346456693,&quot;top&quot;:129.01787401574802,&quot;width&quot;:561.1396062992126}"/>
</p:tagLst>
</file>

<file path=ppt/tags/tag33.xml><?xml version="1.0" encoding="utf-8"?>
<p:tagLst xmlns:p="http://schemas.openxmlformats.org/presentationml/2006/main">
  <p:tag name="KSO_WM_DIAGRAM_VIRTUALLY_FRAME" val="{&quot;height&quot;:336.75551181102367,&quot;left&quot;:227.30228346456693,&quot;top&quot;:129.01787401574802,&quot;width&quot;:561.1396062992126}"/>
</p:tagLst>
</file>

<file path=ppt/tags/tag34.xml><?xml version="1.0" encoding="utf-8"?>
<p:tagLst xmlns:p="http://schemas.openxmlformats.org/presentationml/2006/main">
  <p:tag name="ISLIDE.ICON" val="#46247;"/>
</p:tagLst>
</file>

<file path=ppt/tags/tag35.xml><?xml version="1.0" encoding="utf-8"?>
<p:tagLst xmlns:p="http://schemas.openxmlformats.org/presentationml/2006/main">
  <p:tag name="ISLIDE.ICON" val="#46247;"/>
</p:tagLst>
</file>

<file path=ppt/tags/tag36.xml><?xml version="1.0" encoding="utf-8"?>
<p:tagLst xmlns:p="http://schemas.openxmlformats.org/presentationml/2006/main">
  <p:tag name="ISLIDE.ICON" val="#46247;"/>
</p:tagLst>
</file>

<file path=ppt/tags/tag37.xml><?xml version="1.0" encoding="utf-8"?>
<p:tagLst xmlns:p="http://schemas.openxmlformats.org/presentationml/2006/main">
  <p:tag name="ISLIDE.ICON" val="#46247;"/>
</p:tagLst>
</file>

<file path=ppt/tags/tag38.xml><?xml version="1.0" encoding="utf-8"?>
<p:tagLst xmlns:p="http://schemas.openxmlformats.org/presentationml/2006/main">
  <p:tag name="ISLIDE.ICON" val="#46247;"/>
</p:tagLst>
</file>

<file path=ppt/tags/tag39.xml><?xml version="1.0" encoding="utf-8"?>
<p:tagLst xmlns:p="http://schemas.openxmlformats.org/presentationml/2006/main">
  <p:tag name="RAINPROBLEM" val="ProblemBody"/>
</p:tagLst>
</file>

<file path=ppt/tags/tag4.xml><?xml version="1.0" encoding="utf-8"?>
<p:tagLst xmlns:p="http://schemas.openxmlformats.org/presentationml/2006/main">
  <p:tag name="RAINPROBLEMTYPE" val="ProblemTypeMarker"/>
</p:tagLst>
</file>

<file path=ppt/tags/tag40.xml><?xml version="1.0" encoding="utf-8"?>
<p:tagLst xmlns:p="http://schemas.openxmlformats.org/presentationml/2006/main">
  <p:tag name="RAINPROBLEM" val="ProblemItem"/>
</p:tagLst>
</file>

<file path=ppt/tags/tag41.xml><?xml version="1.0" encoding="utf-8"?>
<p:tagLst xmlns:p="http://schemas.openxmlformats.org/presentationml/2006/main">
  <p:tag name="RAINPROBLEM" val="ProblemItem"/>
</p:tagLst>
</file>

<file path=ppt/tags/tag42.xml><?xml version="1.0" encoding="utf-8"?>
<p:tagLst xmlns:p="http://schemas.openxmlformats.org/presentationml/2006/main">
  <p:tag name="RAINPROBLEM" val="ProblemItem"/>
</p:tagLst>
</file>

<file path=ppt/tags/tag43.xml><?xml version="1.0" encoding="utf-8"?>
<p:tagLst xmlns:p="http://schemas.openxmlformats.org/presentationml/2006/main">
  <p:tag name="RAINPROBLEM" val="ProblemItem"/>
</p:tagLst>
</file>

<file path=ppt/tags/tag44.xml><?xml version="1.0" encoding="utf-8"?>
<p:tagLst xmlns:p="http://schemas.openxmlformats.org/presentationml/2006/main">
  <p:tag name="RAINPROBLEM" val="ProblemBullet"/>
  <p:tag name="RAINPROBLEMTYPE" val="MultipleChoice"/>
  <p:tag name="RAINBULLET" val="Wrong"/>
</p:tagLst>
</file>

<file path=ppt/tags/tag45.xml><?xml version="1.0" encoding="utf-8"?>
<p:tagLst xmlns:p="http://schemas.openxmlformats.org/presentationml/2006/main">
  <p:tag name="RAINPROBLEM" val="ProblemBullet"/>
  <p:tag name="RAINPROBLEMTYPE" val="MultipleChoice"/>
  <p:tag name="RAINBULLET" val="Correct"/>
</p:tagLst>
</file>

<file path=ppt/tags/tag46.xml><?xml version="1.0" encoding="utf-8"?>
<p:tagLst xmlns:p="http://schemas.openxmlformats.org/presentationml/2006/main">
  <p:tag name="RAINPROBLEM" val="ProblemBullet"/>
  <p:tag name="RAINPROBLEMTYPE" val="MultipleChoice"/>
  <p:tag name="RAINBULLET" val="Wrong"/>
</p:tagLst>
</file>

<file path=ppt/tags/tag47.xml><?xml version="1.0" encoding="utf-8"?>
<p:tagLst xmlns:p="http://schemas.openxmlformats.org/presentationml/2006/main">
  <p:tag name="RAINPROBLEM" val="ProblemBullet"/>
  <p:tag name="RAINPROBLEMTYPE" val="MultipleChoice"/>
  <p:tag name="RAINBULLET" val="Wrong"/>
</p:tagLst>
</file>

<file path=ppt/tags/tag48.xml><?xml version="1.0" encoding="utf-8"?>
<p:tagLst xmlns:p="http://schemas.openxmlformats.org/presentationml/2006/main">
  <p:tag name="RAINPROBLEM" val="ProblemSubmit"/>
  <p:tag name="RAINPROBLEMTYPE" val="MultipleChoice"/>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TYPE" val="ProblemTypeMarker"/>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TYPE" val="ProblemTypeMarker"/>
</p:tagLst>
</file>

<file path=ppt/tags/tag52.xml><?xml version="1.0" encoding="utf-8"?>
<p:tagLst xmlns:p="http://schemas.openxmlformats.org/presentationml/2006/main">
  <p:tag name="RAINPROBLEMTYPE" val="ProblemTypeMarker"/>
</p:tagLst>
</file>

<file path=ppt/tags/tag53.xml><?xml version="1.0" encoding="utf-8"?>
<p:tagLst xmlns:p="http://schemas.openxmlformats.org/presentationml/2006/main">
  <p:tag name="RAINPROBLEMTYPE" val="ProblemTypeMarker"/>
</p:tagLst>
</file>

<file path=ppt/tags/tag54.xml><?xml version="1.0" encoding="utf-8"?>
<p:tagLst xmlns:p="http://schemas.openxmlformats.org/presentationml/2006/main">
  <p:tag name="RAINPROBLEM" val="ProblemSetting"/>
  <p:tag name="RAINPROBLEMTYPE" val="MultipleChoice"/>
</p:tagLst>
</file>

<file path=ppt/tags/tag55.xml><?xml version="1.0" encoding="utf-8"?>
<p:tagLst xmlns:p="http://schemas.openxmlformats.org/presentationml/2006/main">
  <p:tag name="RAINPROBLEM" val="MultipleChoice"/>
  <p:tag name="PROBLEMSCORE" val="1.0"/>
</p:tagLst>
</file>

<file path=ppt/tags/tag56.xml><?xml version="1.0" encoding="utf-8"?>
<p:tagLst xmlns:p="http://schemas.openxmlformats.org/presentationml/2006/main">
  <p:tag name="RAINPROBLEM" val="ProblemBody"/>
</p:tagLst>
</file>

<file path=ppt/tags/tag57.xml><?xml version="1.0" encoding="utf-8"?>
<p:tagLst xmlns:p="http://schemas.openxmlformats.org/presentationml/2006/main">
  <p:tag name="RAINPROBLEM" val="ProblemItem"/>
</p:tagLst>
</file>

<file path=ppt/tags/tag58.xml><?xml version="1.0" encoding="utf-8"?>
<p:tagLst xmlns:p="http://schemas.openxmlformats.org/presentationml/2006/main">
  <p:tag name="RAINPROBLEM" val="ProblemItem"/>
</p:tagLst>
</file>

<file path=ppt/tags/tag59.xml><?xml version="1.0" encoding="utf-8"?>
<p:tagLst xmlns:p="http://schemas.openxmlformats.org/presentationml/2006/main">
  <p:tag name="RAINPROBLEM" val="ProblemItem"/>
</p:tagLst>
</file>

<file path=ppt/tags/tag6.xml><?xml version="1.0" encoding="utf-8"?>
<p:tagLst xmlns:p="http://schemas.openxmlformats.org/presentationml/2006/main">
  <p:tag name="RAINPROBLEMTYPE" val="ProblemTypeMarker"/>
</p:tagLst>
</file>

<file path=ppt/tags/tag60.xml><?xml version="1.0" encoding="utf-8"?>
<p:tagLst xmlns:p="http://schemas.openxmlformats.org/presentationml/2006/main">
  <p:tag name="RAINPROBLEM" val="ProblemItem"/>
</p:tagLst>
</file>

<file path=ppt/tags/tag61.xml><?xml version="1.0" encoding="utf-8"?>
<p:tagLst xmlns:p="http://schemas.openxmlformats.org/presentationml/2006/main">
  <p:tag name="RAINPROBLEM" val="ProblemBullet"/>
  <p:tag name="RAINPROBLEMTYPE" val="MultipleChoice"/>
  <p:tag name="RAINBULLET" val="Wrong"/>
</p:tagLst>
</file>

<file path=ppt/tags/tag62.xml><?xml version="1.0" encoding="utf-8"?>
<p:tagLst xmlns:p="http://schemas.openxmlformats.org/presentationml/2006/main">
  <p:tag name="RAINPROBLEM" val="ProblemBullet"/>
  <p:tag name="RAINPROBLEMTYPE" val="MultipleChoice"/>
  <p:tag name="RAINBULLET" val="Wrong"/>
</p:tagLst>
</file>

<file path=ppt/tags/tag63.xml><?xml version="1.0" encoding="utf-8"?>
<p:tagLst xmlns:p="http://schemas.openxmlformats.org/presentationml/2006/main">
  <p:tag name="RAINPROBLEM" val="ProblemBullet"/>
  <p:tag name="RAINPROBLEMTYPE" val="MultipleChoice"/>
  <p:tag name="RAINBULLET" val="Wrong"/>
</p:tagLst>
</file>

<file path=ppt/tags/tag64.xml><?xml version="1.0" encoding="utf-8"?>
<p:tagLst xmlns:p="http://schemas.openxmlformats.org/presentationml/2006/main">
  <p:tag name="RAINPROBLEM" val="ProblemBullet"/>
  <p:tag name="RAINPROBLEMTYPE" val="MultipleChoice"/>
  <p:tag name="RAINBULLET" val="Correct"/>
</p:tagLst>
</file>

<file path=ppt/tags/tag65.xml><?xml version="1.0" encoding="utf-8"?>
<p:tagLst xmlns:p="http://schemas.openxmlformats.org/presentationml/2006/main">
  <p:tag name="RAINPROBLEM" val="ProblemSubmit"/>
  <p:tag name="RAINPROBLEMTYPE" val="MultipleChoice"/>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TYPE" val="ProblemTypeMarker"/>
</p:tagLst>
</file>

<file path=ppt/tags/tag69.xml><?xml version="1.0" encoding="utf-8"?>
<p:tagLst xmlns:p="http://schemas.openxmlformats.org/presentationml/2006/main">
  <p:tag name="RAINPROBLEMTYPE" val="ProblemTypeMarker"/>
</p:tagLst>
</file>

<file path=ppt/tags/tag7.xml><?xml version="1.0" encoding="utf-8"?>
<p:tagLst xmlns:p="http://schemas.openxmlformats.org/presentationml/2006/main">
  <p:tag name="RAINPROBLEMTYPE" val="ProblemTypeMarker"/>
</p:tagLst>
</file>

<file path=ppt/tags/tag70.xml><?xml version="1.0" encoding="utf-8"?>
<p:tagLst xmlns:p="http://schemas.openxmlformats.org/presentationml/2006/main">
  <p:tag name="RAINPROBLEMTYPE" val="ProblemTypeMarker"/>
</p:tagLst>
</file>

<file path=ppt/tags/tag71.xml><?xml version="1.0" encoding="utf-8"?>
<p:tagLst xmlns:p="http://schemas.openxmlformats.org/presentationml/2006/main">
  <p:tag name="RAINPROBLEM" val="ProblemSetting"/>
  <p:tag name="RAINPROBLEMTYPE" val="MultipleChoice"/>
</p:tagLst>
</file>

<file path=ppt/tags/tag72.xml><?xml version="1.0" encoding="utf-8"?>
<p:tagLst xmlns:p="http://schemas.openxmlformats.org/presentationml/2006/main">
  <p:tag name="RAINPROBLEM" val="MultipleChoice"/>
  <p:tag name="PROBLEMSCORE" val="1.0"/>
</p:tagLst>
</file>

<file path=ppt/tags/tag73.xml><?xml version="1.0" encoding="utf-8"?>
<p:tagLst xmlns:p="http://schemas.openxmlformats.org/presentationml/2006/main">
  <p:tag name="RAINPROBLEM" val="ProblemBody"/>
</p:tagLst>
</file>

<file path=ppt/tags/tag74.xml><?xml version="1.0" encoding="utf-8"?>
<p:tagLst xmlns:p="http://schemas.openxmlformats.org/presentationml/2006/main">
  <p:tag name="RAINPROBLEM" val="ProblemItem"/>
</p:tagLst>
</file>

<file path=ppt/tags/tag75.xml><?xml version="1.0" encoding="utf-8"?>
<p:tagLst xmlns:p="http://schemas.openxmlformats.org/presentationml/2006/main">
  <p:tag name="RAINPROBLEM" val="ProblemItem"/>
</p:tagLst>
</file>

<file path=ppt/tags/tag76.xml><?xml version="1.0" encoding="utf-8"?>
<p:tagLst xmlns:p="http://schemas.openxmlformats.org/presentationml/2006/main">
  <p:tag name="RAINPROBLEM" val="ProblemBullet"/>
  <p:tag name="RAINPROBLEMTYPE" val="MultipleChoice"/>
  <p:tag name="RAINBULLET" val="Correct"/>
</p:tagLst>
</file>

<file path=ppt/tags/tag77.xml><?xml version="1.0" encoding="utf-8"?>
<p:tagLst xmlns:p="http://schemas.openxmlformats.org/presentationml/2006/main">
  <p:tag name="RAINPROBLEM" val="ProblemBullet"/>
  <p:tag name="RAINPROBLEMTYPE" val="MultipleChoice"/>
  <p:tag name="RAINBULLET" val="Wrong"/>
</p:tagLst>
</file>

<file path=ppt/tags/tag78.xml><?xml version="1.0" encoding="utf-8"?>
<p:tagLst xmlns:p="http://schemas.openxmlformats.org/presentationml/2006/main">
  <p:tag name="RAINPROBLEM" val="ProblemSubmit"/>
  <p:tag name="RAINPROBLEMTYPE" val="MultipleChoice"/>
</p:tagLst>
</file>

<file path=ppt/tags/tag79.xml><?xml version="1.0" encoding="utf-8"?>
<p:tagLst xmlns:p="http://schemas.openxmlformats.org/presentationml/2006/main">
  <p:tag name="RAINPROBLEMTYPE" val="ProblemTypeMarker"/>
</p:tagLst>
</file>

<file path=ppt/tags/tag8.xml><?xml version="1.0" encoding="utf-8"?>
<p:tagLst xmlns:p="http://schemas.openxmlformats.org/presentationml/2006/main">
  <p:tag name="RAINPROBLEM" val="ProblemSetting"/>
  <p:tag name="RAINPROBLEMTYPE" val="ShortAnswer"/>
</p:tagLst>
</file>

<file path=ppt/tags/tag80.xml><?xml version="1.0" encoding="utf-8"?>
<p:tagLst xmlns:p="http://schemas.openxmlformats.org/presentationml/2006/main">
  <p:tag name="RAINPROBLEMTYPE" val="ProblemTypeMarker"/>
</p:tagLst>
</file>

<file path=ppt/tags/tag81.xml><?xml version="1.0" encoding="utf-8"?>
<p:tagLst xmlns:p="http://schemas.openxmlformats.org/presentationml/2006/main">
  <p:tag name="RAINPROBLEMTYPE" val="ProblemTypeMarker"/>
</p:tagLst>
</file>

<file path=ppt/tags/tag82.xml><?xml version="1.0" encoding="utf-8"?>
<p:tagLst xmlns:p="http://schemas.openxmlformats.org/presentationml/2006/main">
  <p:tag name="RAINPROBLEMTYPE" val="ProblemTypeMarker"/>
</p:tagLst>
</file>

<file path=ppt/tags/tag83.xml><?xml version="1.0" encoding="utf-8"?>
<p:tagLst xmlns:p="http://schemas.openxmlformats.org/presentationml/2006/main">
  <p:tag name="RAINPROBLEMTYPE" val="ProblemTypeMarker"/>
</p:tagLst>
</file>

<file path=ppt/tags/tag84.xml><?xml version="1.0" encoding="utf-8"?>
<p:tagLst xmlns:p="http://schemas.openxmlformats.org/presentationml/2006/main">
  <p:tag name="RAINPROBLEM" val="ProblemSetting"/>
  <p:tag name="RAINPROBLEMTYPE" val="MultipleChoice"/>
</p:tagLst>
</file>

<file path=ppt/tags/tag85.xml><?xml version="1.0" encoding="utf-8"?>
<p:tagLst xmlns:p="http://schemas.openxmlformats.org/presentationml/2006/main">
  <p:tag name="RAINPROBLEM" val="MultipleChoice"/>
  <p:tag name="PROBLEMSCORE" val="1.0"/>
</p:tagLst>
</file>

<file path=ppt/tags/tag86.xml><?xml version="1.0" encoding="utf-8"?>
<p:tagLst xmlns:p="http://schemas.openxmlformats.org/presentationml/2006/main">
  <p:tag name="ISLIDE.ICON" val="#46247;"/>
</p:tagLst>
</file>

<file path=ppt/tags/tag87.xml><?xml version="1.0" encoding="utf-8"?>
<p:tagLst xmlns:p="http://schemas.openxmlformats.org/presentationml/2006/main">
  <p:tag name="ISLIDE.ICON" val="#46247;"/>
</p:tagLst>
</file>

<file path=ppt/tags/tag88.xml><?xml version="1.0" encoding="utf-8"?>
<p:tagLst xmlns:p="http://schemas.openxmlformats.org/presentationml/2006/main">
  <p:tag name="ISLIDE.ICON" val="#46247;"/>
</p:tagLst>
</file>

<file path=ppt/tags/tag89.xml><?xml version="1.0" encoding="utf-8"?>
<p:tagLst xmlns:p="http://schemas.openxmlformats.org/presentationml/2006/main">
  <p:tag name="ISLIDE.ICON" val="#46247;"/>
</p:tagLst>
</file>

<file path=ppt/tags/tag9.xml><?xml version="1.0" encoding="utf-8"?>
<p:tagLst xmlns:p="http://schemas.openxmlformats.org/presentationml/2006/main">
  <p:tag name="RAINPROBLEM" val="ShortAnswer"/>
  <p:tag name="PROBLEMSCORE" val="10.0"/>
  <p:tag name="PROBLEMVOICEALLOWED" val="False"/>
</p:tagLst>
</file>

<file path=ppt/tags/tag90.xml><?xml version="1.0" encoding="utf-8"?>
<p:tagLst xmlns:p="http://schemas.openxmlformats.org/presentationml/2006/main">
  <p:tag name="ISLIDE.ICON" val="#46247;"/>
</p:tagLst>
</file>

<file path=ppt/tags/tag91.xml><?xml version="1.0" encoding="utf-8"?>
<p:tagLst xmlns:p="http://schemas.openxmlformats.org/presentationml/2006/main">
  <p:tag name="ISLIDE.ICON" val="#46247;"/>
</p:tagLst>
</file>

<file path=ppt/tags/tag92.xml><?xml version="1.0" encoding="utf-8"?>
<p:tagLst xmlns:p="http://schemas.openxmlformats.org/presentationml/2006/main">
  <p:tag name="ISLIDE.ICON" val="#46247;"/>
</p:tagLst>
</file>

<file path=ppt/tags/tag93.xml><?xml version="1.0" encoding="utf-8"?>
<p:tagLst xmlns:p="http://schemas.openxmlformats.org/presentationml/2006/main">
  <p:tag name="RAINPROBLEM" val="ProblemBody"/>
</p:tagLst>
</file>

<file path=ppt/tags/tag94.xml><?xml version="1.0" encoding="utf-8"?>
<p:tagLst xmlns:p="http://schemas.openxmlformats.org/presentationml/2006/main">
  <p:tag name="RAINPROBLEM" val="ProblemSubmit"/>
  <p:tag name="RAINPROBLEMTYPE" val="ShortAnswer"/>
</p:tagLst>
</file>

<file path=ppt/tags/tag95.xml><?xml version="1.0" encoding="utf-8"?>
<p:tagLst xmlns:p="http://schemas.openxmlformats.org/presentationml/2006/main">
  <p:tag name="RAINPROBLEMTYPE" val="ProblemTypeMarker"/>
</p:tagLst>
</file>

<file path=ppt/tags/tag96.xml><?xml version="1.0" encoding="utf-8"?>
<p:tagLst xmlns:p="http://schemas.openxmlformats.org/presentationml/2006/main">
  <p:tag name="RAINPROBLEMTYPE" val="ProblemTypeMarker"/>
</p:tagLst>
</file>

<file path=ppt/tags/tag97.xml><?xml version="1.0" encoding="utf-8"?>
<p:tagLst xmlns:p="http://schemas.openxmlformats.org/presentationml/2006/main">
  <p:tag name="RAINPROBLEMTYPE" val="ProblemTypeMarker"/>
</p:tagLst>
</file>

<file path=ppt/tags/tag98.xml><?xml version="1.0" encoding="utf-8"?>
<p:tagLst xmlns:p="http://schemas.openxmlformats.org/presentationml/2006/main">
  <p:tag name="RAINPROBLEMTYPE" val="ProblemTypeMarker"/>
</p:tagLst>
</file>

<file path=ppt/tags/tag99.xml><?xml version="1.0" encoding="utf-8"?>
<p:tagLst xmlns:p="http://schemas.openxmlformats.org/presentationml/2006/main">
  <p:tag name="RAINPROBLEMTYPE" val="ProblemTypeMarker"/>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5400">
          <a:solidFill>
            <a:schemeClr val="accent1"/>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26001</Words>
  <Application>WPS 演示</Application>
  <PresentationFormat>宽屏</PresentationFormat>
  <Paragraphs>1908</Paragraphs>
  <Slides>106</Slides>
  <Notes>95</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106</vt:i4>
      </vt:variant>
    </vt:vector>
  </HeadingPairs>
  <TitlesOfParts>
    <vt:vector size="123" baseType="lpstr">
      <vt:lpstr>Arial</vt:lpstr>
      <vt:lpstr>宋体</vt:lpstr>
      <vt:lpstr>Wingdings</vt:lpstr>
      <vt:lpstr>微软雅黑</vt:lpstr>
      <vt:lpstr>Calibri</vt:lpstr>
      <vt:lpstr>Arial Unicode MS</vt:lpstr>
      <vt:lpstr>等线 Light</vt:lpstr>
      <vt:lpstr>Calibri Light</vt:lpstr>
      <vt:lpstr>等线</vt:lpstr>
      <vt:lpstr>Times New Roman</vt:lpstr>
      <vt:lpstr>Office 主题​​</vt:lpstr>
      <vt:lpstr>2_Office 主题​​</vt:lpstr>
      <vt:lpstr>1_Office 主题​​</vt:lpstr>
      <vt:lpstr>自定义设计方案</vt:lpstr>
      <vt:lpstr>Office Theme</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shili wang</dc:creator>
  <cp:lastModifiedBy>胡晟明</cp:lastModifiedBy>
  <cp:revision>615</cp:revision>
  <dcterms:created xsi:type="dcterms:W3CDTF">2020-04-16T03:52:00Z</dcterms:created>
  <dcterms:modified xsi:type="dcterms:W3CDTF">2025-12-02T13:01:48Z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467E6A05723B40759C32EE8CB85AF8BE</vt:lpwstr>
  </property>
</Properties>
</file>